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92" r:id="rId2"/>
    <p:sldId id="424" r:id="rId3"/>
    <p:sldId id="431" r:id="rId4"/>
    <p:sldId id="426" r:id="rId5"/>
    <p:sldId id="423" r:id="rId6"/>
    <p:sldId id="425" r:id="rId7"/>
    <p:sldId id="428" r:id="rId8"/>
    <p:sldId id="365" r:id="rId9"/>
    <p:sldId id="401" r:id="rId10"/>
    <p:sldId id="265" r:id="rId11"/>
    <p:sldId id="440" r:id="rId12"/>
    <p:sldId id="256" r:id="rId13"/>
    <p:sldId id="362" r:id="rId14"/>
    <p:sldId id="433" r:id="rId15"/>
    <p:sldId id="385" r:id="rId16"/>
    <p:sldId id="438" r:id="rId17"/>
    <p:sldId id="445" r:id="rId18"/>
    <p:sldId id="447" r:id="rId19"/>
    <p:sldId id="439" r:id="rId20"/>
    <p:sldId id="448" r:id="rId21"/>
    <p:sldId id="450" r:id="rId22"/>
    <p:sldId id="417" r:id="rId23"/>
    <p:sldId id="422" r:id="rId24"/>
    <p:sldId id="449" r:id="rId25"/>
    <p:sldId id="419" r:id="rId26"/>
    <p:sldId id="412" r:id="rId27"/>
    <p:sldId id="451" r:id="rId28"/>
    <p:sldId id="437" r:id="rId29"/>
    <p:sldId id="408" r:id="rId30"/>
    <p:sldId id="409" r:id="rId31"/>
    <p:sldId id="397" r:id="rId32"/>
  </p:sldIdLst>
  <p:sldSz cx="9144000" cy="6858000" type="screen4x3"/>
  <p:notesSz cx="92964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60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0" autoAdjust="0"/>
    <p:restoredTop sz="79639" autoAdjust="0"/>
  </p:normalViewPr>
  <p:slideViewPr>
    <p:cSldViewPr>
      <p:cViewPr varScale="1">
        <p:scale>
          <a:sx n="58" d="100"/>
          <a:sy n="58" d="100"/>
        </p:scale>
        <p:origin x="-96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912" y="-96"/>
      </p:cViewPr>
      <p:guideLst>
        <p:guide orient="horz" pos="2160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2.xml"/><Relationship Id="rId1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7960" y="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960" y="651510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258073E-86C3-46E1-910B-3B0F5BE8DC5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58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960" y="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337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520" y="3257550"/>
            <a:ext cx="681736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960" y="651510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CAE6E90-159F-4F75-AA27-64D98B8E4D8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682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176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771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967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D08733-96A0-4A9B-80E2-E0D2A8C4C3E2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each</a:t>
            </a:r>
          </a:p>
        </p:txBody>
      </p:sp>
    </p:spTree>
    <p:extLst>
      <p:ext uri="{BB962C8B-B14F-4D97-AF65-F5344CB8AC3E}">
        <p14:creationId xmlns:p14="http://schemas.microsoft.com/office/powerpoint/2010/main" val="3701463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E6E90-159F-4F75-AA27-64D98B8E4D8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05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E6E90-159F-4F75-AA27-64D98B8E4D8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718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E6E90-159F-4F75-AA27-64D98B8E4D8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963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E6E90-159F-4F75-AA27-64D98B8E4D8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72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E6E90-159F-4F75-AA27-64D98B8E4D8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56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3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D27E2-F973-432F-B3B4-83253CECBC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29D20-ED75-43C3-8D64-03B927E78F4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43EF9-BE67-450F-B0F8-752BC9DC212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B1CBC-4D96-48BB-9F91-FA2FEF9EB79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E6AD-B270-4762-B5DE-53CDC5EE062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25CA3-8448-4268-9E34-98EEEEAE274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CA065-E41E-48EE-A3E5-93777B3D538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72F407-E0F5-47A8-9F0F-51930DDD750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B20A6-3B5D-4D65-BBC3-216673D7362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534B4-87B1-4307-B337-51B3E16E207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BA628-4DCC-4FFB-8A6A-7E43EBC7CCD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8023C6DA-E225-474C-A6BB-DF966481929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Work Zone Traffic Control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Chip Seal Operations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8666" y="1600201"/>
            <a:ext cx="8368990" cy="5377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u="sng" dirty="0" smtClean="0">
                <a:latin typeface="Calibri" panose="020F0502020204030204" pitchFamily="34" charset="0"/>
              </a:rPr>
              <a:t>Challenging Operation to Complete WZTC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900" u="sng" dirty="0" smtClean="0">
              <a:latin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libri" panose="020F0502020204030204" pitchFamily="34" charset="0"/>
              </a:rPr>
              <a:t>The </a:t>
            </a:r>
            <a:r>
              <a:rPr lang="en-US" sz="2600" dirty="0">
                <a:latin typeface="Calibri" panose="020F0502020204030204" pitchFamily="34" charset="0"/>
              </a:rPr>
              <a:t>work zone is constantly </a:t>
            </a:r>
            <a:r>
              <a:rPr lang="en-US" sz="2600" dirty="0" smtClean="0">
                <a:latin typeface="Calibri" panose="020F0502020204030204" pitchFamily="34" charset="0"/>
              </a:rPr>
              <a:t>moving &amp; changing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libri" panose="020F0502020204030204" pitchFamily="34" charset="0"/>
              </a:rPr>
              <a:t>Frequently have long work zones - side roads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libri" panose="020F0502020204030204" pitchFamily="34" charset="0"/>
              </a:rPr>
              <a:t>Busy and congested work areas </a:t>
            </a:r>
          </a:p>
          <a:p>
            <a:pPr lvl="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</a:rPr>
              <a:t>(Distributor, chip spreader, numerous trucks, brooms, rollers, work zone vehicles and support vehicles)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libri" panose="020F0502020204030204" pitchFamily="34" charset="0"/>
              </a:rPr>
              <a:t>Work is adjacent to moving traffic (often on narrow roads)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libri" panose="020F0502020204030204" pitchFamily="34" charset="0"/>
              </a:rPr>
              <a:t>The work itself is “unfriendly” </a:t>
            </a:r>
            <a:r>
              <a:rPr lang="en-US" sz="2800" dirty="0">
                <a:latin typeface="Calibri" panose="020F0502020204030204" pitchFamily="34" charset="0"/>
              </a:rPr>
              <a:t>(dust, loose and flying rock and fresh oil</a:t>
            </a:r>
            <a:r>
              <a:rPr lang="en-US" sz="2800" dirty="0" smtClean="0">
                <a:latin typeface="Calibri" panose="020F0502020204030204" pitchFamily="34" charset="0"/>
              </a:rPr>
              <a:t>)</a:t>
            </a:r>
            <a:r>
              <a:rPr lang="en-US" sz="2600" dirty="0" smtClean="0">
                <a:latin typeface="Calibri" panose="020F0502020204030204" pitchFamily="34" charset="0"/>
              </a:rPr>
              <a:t> – ripe for claims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libri" panose="020F0502020204030204" pitchFamily="34" charset="0"/>
              </a:rPr>
              <a:t>Most operators lack staff to complete WZTC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6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84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Rectangle 1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z="3600" b="1" dirty="0">
                <a:latin typeface="Arial Rounded MT Bold" pitchFamily="34" charset="0"/>
              </a:rPr>
              <a:t>Budget Overview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Oregon Temporary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Traffic Control Handbook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December 2011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286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13043" r="3425" b="39131"/>
          <a:stretch/>
        </p:blipFill>
        <p:spPr>
          <a:xfrm>
            <a:off x="209550" y="1787910"/>
            <a:ext cx="8763000" cy="1676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3073" y="3657600"/>
            <a:ext cx="8343900" cy="308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libri" panose="020F0502020204030204" pitchFamily="34" charset="0"/>
              </a:rPr>
              <a:t>By way of </a:t>
            </a:r>
            <a:r>
              <a:rPr lang="en-US" sz="2600" u="sng" dirty="0" smtClean="0">
                <a:latin typeface="Calibri" panose="020F0502020204030204" pitchFamily="34" charset="0"/>
              </a:rPr>
              <a:t>Oregon law</a:t>
            </a:r>
            <a:r>
              <a:rPr lang="en-US" sz="2600" dirty="0" smtClean="0">
                <a:latin typeface="Calibri" panose="020F0502020204030204" pitchFamily="34" charset="0"/>
              </a:rPr>
              <a:t>, all local governments should (must) use this handbook for all temporary traffic control completed by our forces.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libri" panose="020F0502020204030204" pitchFamily="34" charset="0"/>
              </a:rPr>
              <a:t>My guess is that most of us fall short of fully meeting these WZTC standards.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libri" panose="020F0502020204030204" pitchFamily="34" charset="0"/>
              </a:rPr>
              <a:t>Creates risk and liability for us as we are not following published standards.</a:t>
            </a:r>
            <a:endParaRPr lang="en-US" sz="2600" dirty="0"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Oregon Temporary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Traffic Control Handbook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December 2011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286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1752600"/>
            <a:ext cx="8686800" cy="555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Chip Seal Traffic Control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single diagram will work for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chip seal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 – Get as close as you can to the “Book”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than one proper work zone and the work changes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Completing the laydown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“Loose rock” phase (before final brooming)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complete except for striping 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– how do you sign this?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91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228600" y="1066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  <a:noFill/>
          <a:ln/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 Rounded MT Bold" pitchFamily="34" charset="0"/>
              </a:rPr>
              <a:t>Jackson County Roads &amp; Parks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3" b="2222"/>
          <a:stretch/>
        </p:blipFill>
        <p:spPr>
          <a:xfrm rot="5400000">
            <a:off x="1382400" y="-1125924"/>
            <a:ext cx="6407076" cy="9116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7400" y="5711904"/>
            <a:ext cx="3200400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Stationary Closure with Flaggers</a:t>
            </a:r>
          </a:p>
          <a:p>
            <a:pPr algn="ctr"/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(Diagram 320)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4446" r="4705" b="3333"/>
          <a:stretch/>
        </p:blipFill>
        <p:spPr>
          <a:xfrm>
            <a:off x="228600" y="228600"/>
            <a:ext cx="5943600" cy="632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9800" y="5638800"/>
            <a:ext cx="2971800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Self-Regulating Lane Closure</a:t>
            </a:r>
          </a:p>
          <a:p>
            <a:pPr algn="ctr"/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(Diagram 350)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7000" y="301656"/>
            <a:ext cx="2438400" cy="2213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smtClean="0">
                <a:effectLst/>
                <a:latin typeface="Calibri" panose="020F0502020204030204" pitchFamily="34" charset="0"/>
              </a:rPr>
              <a:t>Standard notes that this can only be used for work spaces of 200 feet or less</a:t>
            </a:r>
            <a:endParaRPr lang="en-US" sz="2600" dirty="0"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2222" r="2508" b="1030"/>
          <a:stretch/>
        </p:blipFill>
        <p:spPr>
          <a:xfrm>
            <a:off x="76200" y="76200"/>
            <a:ext cx="5105400" cy="6634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5638800"/>
            <a:ext cx="3200400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Operation on Two-Lane Roads</a:t>
            </a:r>
          </a:p>
          <a:p>
            <a:pPr algn="ctr"/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(Diagram 110)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0200" y="304800"/>
            <a:ext cx="3429000" cy="1376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smtClean="0">
                <a:effectLst/>
                <a:latin typeface="Calibri" panose="020F0502020204030204" pitchFamily="34" charset="0"/>
              </a:rPr>
              <a:t>Very questionable application for a chip seal operation</a:t>
            </a:r>
            <a:endParaRPr lang="en-US" sz="26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91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" r="6055"/>
          <a:stretch/>
        </p:blipFill>
        <p:spPr>
          <a:xfrm>
            <a:off x="457200" y="39958"/>
            <a:ext cx="4876800" cy="6796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5181600"/>
            <a:ext cx="2971800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with Moving Flagger Stations</a:t>
            </a:r>
          </a:p>
          <a:p>
            <a:pPr algn="ctr"/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(Diagram 325)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962400" y="1600200"/>
            <a:ext cx="13716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62600" y="304800"/>
            <a:ext cx="3352800" cy="325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Difficult to use with most chip seals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Work zone shouldn’t exceed 1-mile </a:t>
            </a:r>
            <a:r>
              <a:rPr lang="en-US" i="1" dirty="0" smtClean="0">
                <a:latin typeface="Calibri" panose="020F0502020204030204" pitchFamily="34" charset="0"/>
              </a:rPr>
              <a:t>(…</a:t>
            </a:r>
            <a:r>
              <a:rPr lang="en-US" i="1" u="sng" dirty="0" smtClean="0">
                <a:latin typeface="Calibri" panose="020F0502020204030204" pitchFamily="34" charset="0"/>
              </a:rPr>
              <a:t>shall</a:t>
            </a:r>
            <a:r>
              <a:rPr lang="en-US" i="1" dirty="0" smtClean="0">
                <a:latin typeface="Calibri" panose="020F0502020204030204" pitchFamily="34" charset="0"/>
              </a:rPr>
              <a:t> not exceed)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Problems with trucks entering and exiting the live lane</a:t>
            </a:r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r="7181" b="11111"/>
          <a:stretch/>
        </p:blipFill>
        <p:spPr>
          <a:xfrm rot="16200000">
            <a:off x="-760412" y="1217614"/>
            <a:ext cx="6931025" cy="4495800"/>
          </a:xfrm>
        </p:spPr>
      </p:pic>
      <p:sp>
        <p:nvSpPr>
          <p:cNvPr id="5" name="TextBox 4"/>
          <p:cNvSpPr txBox="1"/>
          <p:nvPr/>
        </p:nvSpPr>
        <p:spPr>
          <a:xfrm>
            <a:off x="5943600" y="5562600"/>
            <a:ext cx="2971800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Closure w/ Pilot Car</a:t>
            </a:r>
          </a:p>
          <a:p>
            <a:pPr algn="ctr"/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(Diagram 340)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0" y="304800"/>
            <a:ext cx="3733800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Generally the preferred option work zone for chip seals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Takes more people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Cones are </a:t>
            </a:r>
            <a:r>
              <a:rPr lang="en-US" dirty="0" smtClean="0">
                <a:latin typeface="Calibri" panose="020F0502020204030204" pitchFamily="34" charset="0"/>
              </a:rPr>
              <a:t>optional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ONE LANE ROAD AHEAD is also optional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728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6400800" cy="35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" y="3779178"/>
            <a:ext cx="4572000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Pilot cars recommended when drivers cannot see from one flagging station to the next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Work zones should not exceed 3-5 miles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Flaggers and pilot shall be in radio contact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6" t="19467" r="27664" b="26435"/>
          <a:stretch/>
        </p:blipFill>
        <p:spPr>
          <a:xfrm>
            <a:off x="5439695" y="3810000"/>
            <a:ext cx="3551905" cy="293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22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8325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19100" y="5715000"/>
            <a:ext cx="529590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</a:rPr>
              <a:t>“WAIT FOR PILOT CAR” signs allowed on </a:t>
            </a:r>
            <a:r>
              <a:rPr lang="en-US" dirty="0" smtClean="0">
                <a:latin typeface="Calibri" panose="020F0502020204030204" pitchFamily="34" charset="0"/>
              </a:rPr>
              <a:t>side </a:t>
            </a:r>
            <a:r>
              <a:rPr lang="en-US" dirty="0">
                <a:latin typeface="Calibri" panose="020F0502020204030204" pitchFamily="34" charset="0"/>
              </a:rPr>
              <a:t>roads &lt; 100 ADT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6963" r="4685" b="5479"/>
          <a:stretch/>
        </p:blipFill>
        <p:spPr>
          <a:xfrm>
            <a:off x="6172200" y="4991100"/>
            <a:ext cx="228212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15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7440" r="8104" b="18165"/>
          <a:stretch/>
        </p:blipFill>
        <p:spPr>
          <a:xfrm rot="16200000">
            <a:off x="-656167" y="1517673"/>
            <a:ext cx="6798734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3431" y="5638800"/>
            <a:ext cx="2971800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Oiling and Chip Seal Operations</a:t>
            </a:r>
          </a:p>
          <a:p>
            <a:pPr algn="ctr"/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(Diagram 345)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0600" y="304800"/>
            <a:ext cx="4114800" cy="3187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Chip sealing requires additional signs needed beyond the standard WZTC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Many local governments struggle in complying with this standard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Calibri" panose="020F0502020204030204" pitchFamily="34" charset="0"/>
              </a:rPr>
              <a:t>Don’t have the correct signs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Come as close as you can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629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50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20000"/>
          <a:stretch/>
        </p:blipFill>
        <p:spPr>
          <a:xfrm>
            <a:off x="1256872" y="914400"/>
            <a:ext cx="6934200" cy="38138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4953000"/>
            <a:ext cx="7620000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Advance placement (at least one week) of CMS highly recommended on busy roads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Continue to use during the project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Not required, but use them if you can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116205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Changeable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Message Signs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012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40480" y="22860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Speed Reduction Signs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Current Standard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>
          <a:xfrm>
            <a:off x="366872" y="1295400"/>
            <a:ext cx="8481617" cy="535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41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9508" b="24498"/>
          <a:stretch/>
        </p:blipFill>
        <p:spPr>
          <a:xfrm>
            <a:off x="282539" y="704636"/>
            <a:ext cx="5571162" cy="30080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2539" y="4343400"/>
            <a:ext cx="8534400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Standard requires using reduced speed signs but leaves the actual speed limit undefined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</a:rPr>
              <a:t>             (“…typical speeds used range from 30-35 mph”)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Non-regulatory speed sign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</a:rPr>
              <a:t>             (don’t use black on white)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" y="18836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Speed Reduction Signs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/>
          <a:stretch/>
        </p:blipFill>
        <p:spPr>
          <a:xfrm>
            <a:off x="6073739" y="704636"/>
            <a:ext cx="2743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8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 r="50000" b="67471"/>
          <a:stretch/>
        </p:blipFill>
        <p:spPr>
          <a:xfrm>
            <a:off x="533400" y="914400"/>
            <a:ext cx="7086600" cy="4103816"/>
          </a:xfrm>
        </p:spPr>
      </p:pic>
      <p:sp>
        <p:nvSpPr>
          <p:cNvPr id="6" name="Rectangle 5"/>
          <p:cNvSpPr/>
          <p:nvPr/>
        </p:nvSpPr>
        <p:spPr>
          <a:xfrm>
            <a:off x="457200" y="5334000"/>
            <a:ext cx="76962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</a:rPr>
              <a:t>Is this Speed Sign “allowed”?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8600" y="18836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Speed Reduction Signs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9759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116205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LOOSE GRAVEL and DO NOT PASS Signs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5" t="11281" r="3853" b="46672"/>
          <a:stretch/>
        </p:blipFill>
        <p:spPr>
          <a:xfrm>
            <a:off x="762000" y="914399"/>
            <a:ext cx="8077200" cy="5709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7" r="4090"/>
          <a:stretch/>
        </p:blipFill>
        <p:spPr>
          <a:xfrm>
            <a:off x="204627" y="1143000"/>
            <a:ext cx="3411051" cy="34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94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8600" y="116205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LOOSE GRAVEL and DO NOT PASS Signs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914400"/>
            <a:ext cx="5334000" cy="29977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539" y="4048736"/>
            <a:ext cx="8709061" cy="2792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chemeClr val="bg1"/>
                </a:solidFill>
                <a:latin typeface="Arial Rounded MT Bold" pitchFamily="34" charset="0"/>
              </a:rPr>
              <a:t>LOOSE GRAVEL, DO </a:t>
            </a:r>
            <a:r>
              <a:rPr lang="en-US" kern="0" dirty="0">
                <a:solidFill>
                  <a:schemeClr val="bg1"/>
                </a:solidFill>
                <a:latin typeface="Arial Rounded MT Bold" pitchFamily="34" charset="0"/>
              </a:rPr>
              <a:t>NOT PASS </a:t>
            </a:r>
            <a:r>
              <a:rPr lang="en-US" kern="0" dirty="0" smtClean="0">
                <a:solidFill>
                  <a:schemeClr val="bg1"/>
                </a:solidFill>
                <a:latin typeface="Arial Rounded MT Bold" pitchFamily="34" charset="0"/>
              </a:rPr>
              <a:t>and SPEED XX Signs should be spaced at ½ mile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chemeClr val="bg1"/>
                </a:solidFill>
                <a:latin typeface="Arial Rounded MT Bold" pitchFamily="34" charset="0"/>
              </a:rPr>
              <a:t>LOOSE GRAVEL and SPEED XX Signs need to be Black on Orange (construction signs)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chemeClr val="bg1"/>
                </a:solidFill>
                <a:latin typeface="Arial Rounded MT Bold" pitchFamily="34" charset="0"/>
              </a:rPr>
              <a:t>DO NOT PASS signs should be Black on White 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bg1"/>
              </a:solidFill>
              <a:latin typeface="Arial Rounded MT Bold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51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4" t="33199" r="31231" b="23975"/>
          <a:stretch/>
        </p:blipFill>
        <p:spPr>
          <a:xfrm>
            <a:off x="2857500" y="1066800"/>
            <a:ext cx="32766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6016"/>
            <a:ext cx="3086531" cy="309605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1"/>
          <a:stretch/>
        </p:blipFill>
        <p:spPr bwMode="auto">
          <a:xfrm>
            <a:off x="5715000" y="1219200"/>
            <a:ext cx="3201036" cy="282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" y="116205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+mj-cs"/>
              </a:rPr>
              <a:t>“Other” signs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0658" y="5026011"/>
            <a:ext cx="8709061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chemeClr val="bg1"/>
                </a:solidFill>
                <a:latin typeface="Arial Rounded MT Bold" pitchFamily="34" charset="0"/>
              </a:rPr>
              <a:t>Not Currently Required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chemeClr val="bg1"/>
                </a:solidFill>
                <a:latin typeface="Arial Rounded MT Bold" pitchFamily="34" charset="0"/>
              </a:rPr>
              <a:t>Generally, as long as it’s an allowed sign, nothing wrong with using them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8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7440" r="8104" b="18165"/>
          <a:stretch/>
        </p:blipFill>
        <p:spPr>
          <a:xfrm rot="16200000">
            <a:off x="-275167" y="1518530"/>
            <a:ext cx="6798734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400" y="5486400"/>
            <a:ext cx="2971800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Oiling and Chip Seal Operations</a:t>
            </a:r>
          </a:p>
          <a:p>
            <a:pPr algn="ctr"/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(Diagram 345)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492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t="8304" r="14196"/>
          <a:stretch/>
        </p:blipFill>
        <p:spPr>
          <a:xfrm>
            <a:off x="76200" y="152400"/>
            <a:ext cx="5105400" cy="6348573"/>
          </a:xfrm>
        </p:spPr>
      </p:pic>
      <p:sp>
        <p:nvSpPr>
          <p:cNvPr id="5" name="TextBox 4"/>
          <p:cNvSpPr txBox="1"/>
          <p:nvPr/>
        </p:nvSpPr>
        <p:spPr>
          <a:xfrm>
            <a:off x="6093431" y="5638800"/>
            <a:ext cx="2971800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Temporary Pavement Markers</a:t>
            </a:r>
          </a:p>
          <a:p>
            <a:pPr algn="ctr"/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(Diagram 5-10)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0" y="304800"/>
            <a:ext cx="3810000" cy="5163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effectLst/>
                <a:latin typeface="Calibri" panose="020F0502020204030204" pitchFamily="34" charset="0"/>
              </a:rPr>
              <a:t>ADT &lt; 5000, </a:t>
            </a:r>
            <a:r>
              <a:rPr lang="en-US" dirty="0" smtClean="0">
                <a:latin typeface="Calibri" panose="020F0502020204030204" pitchFamily="34" charset="0"/>
              </a:rPr>
              <a:t>≤</a:t>
            </a:r>
            <a:r>
              <a:rPr lang="en-US" dirty="0" smtClean="0">
                <a:effectLst/>
                <a:latin typeface="Calibri" panose="020F0502020204030204" pitchFamily="34" charset="0"/>
              </a:rPr>
              <a:t> 45 mph </a:t>
            </a:r>
            <a:r>
              <a:rPr lang="en-US" i="1" dirty="0" smtClean="0">
                <a:effectLst/>
                <a:latin typeface="Calibri" panose="020F0502020204030204" pitchFamily="34" charset="0"/>
              </a:rPr>
              <a:t>or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u="sng" dirty="0" smtClean="0">
                <a:latin typeface="Calibri" panose="020F0502020204030204" pitchFamily="34" charset="0"/>
              </a:rPr>
              <a:t>ADT </a:t>
            </a:r>
            <a:r>
              <a:rPr lang="en-US" u="sng" dirty="0">
                <a:latin typeface="Calibri" panose="020F0502020204030204" pitchFamily="34" charset="0"/>
              </a:rPr>
              <a:t>&lt; </a:t>
            </a:r>
            <a:r>
              <a:rPr lang="en-US" u="sng" dirty="0" smtClean="0">
                <a:latin typeface="Calibri" panose="020F0502020204030204" pitchFamily="34" charset="0"/>
              </a:rPr>
              <a:t>10,000, &lt; </a:t>
            </a:r>
            <a:r>
              <a:rPr lang="en-US" u="sng" dirty="0">
                <a:latin typeface="Calibri" panose="020F0502020204030204" pitchFamily="34" charset="0"/>
              </a:rPr>
              <a:t>45 mph</a:t>
            </a:r>
            <a:endParaRPr lang="en-US" u="sng" dirty="0" smtClean="0">
              <a:effectLst/>
              <a:latin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effectLst/>
                <a:latin typeface="Calibri" panose="020F0502020204030204" pitchFamily="34" charset="0"/>
              </a:rPr>
              <a:t>(1)  marker every 40’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en-US" dirty="0" smtClean="0">
                <a:latin typeface="Calibri" panose="020F0502020204030204" pitchFamily="34" charset="0"/>
              </a:rPr>
              <a:t>marker every 20’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panose="020F0502020204030204" pitchFamily="34" charset="0"/>
              </a:rPr>
              <a:t>       </a:t>
            </a:r>
            <a:r>
              <a:rPr lang="en-US" sz="1800" dirty="0" smtClean="0">
                <a:latin typeface="Calibri" panose="020F0502020204030204" pitchFamily="34" charset="0"/>
              </a:rPr>
              <a:t>(posted curves &amp; channelizations)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arenBoth"/>
            </a:pPr>
            <a:endParaRPr lang="en-US" sz="2600" dirty="0">
              <a:latin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</a:rPr>
              <a:t>ADT </a:t>
            </a:r>
            <a:r>
              <a:rPr lang="en-US" dirty="0" smtClean="0">
                <a:latin typeface="Calibri" panose="020F0502020204030204" pitchFamily="34" charset="0"/>
              </a:rPr>
              <a:t>&gt; </a:t>
            </a:r>
            <a:r>
              <a:rPr lang="en-US" dirty="0">
                <a:latin typeface="Calibri" panose="020F0502020204030204" pitchFamily="34" charset="0"/>
              </a:rPr>
              <a:t>5000 ≥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45 mph or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u="sng" dirty="0" smtClean="0">
                <a:latin typeface="Calibri" panose="020F0502020204030204" pitchFamily="34" charset="0"/>
              </a:rPr>
              <a:t>ADT &gt; </a:t>
            </a:r>
            <a:r>
              <a:rPr lang="en-US" u="sng" dirty="0">
                <a:latin typeface="Calibri" panose="020F0502020204030204" pitchFamily="34" charset="0"/>
              </a:rPr>
              <a:t>10,000 &lt; 45 mph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</a:rPr>
              <a:t>(3) markers @ 5’ on skip stripes w/ 30’ gap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</a:rPr>
              <a:t>Solid lines – (1) marker </a:t>
            </a:r>
            <a:r>
              <a:rPr lang="en-US" dirty="0">
                <a:latin typeface="Calibri" panose="020F0502020204030204" pitchFamily="34" charset="0"/>
              </a:rPr>
              <a:t>every </a:t>
            </a:r>
            <a:r>
              <a:rPr lang="en-US" dirty="0" smtClean="0">
                <a:latin typeface="Calibri" panose="020F0502020204030204" pitchFamily="34" charset="0"/>
              </a:rPr>
              <a:t>10 feet</a:t>
            </a:r>
          </a:p>
        </p:txBody>
      </p:sp>
    </p:spTree>
    <p:extLst>
      <p:ext uri="{BB962C8B-B14F-4D97-AF65-F5344CB8AC3E}">
        <p14:creationId xmlns:p14="http://schemas.microsoft.com/office/powerpoint/2010/main" val="2926464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2286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4800" y="1600201"/>
            <a:ext cx="8686800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u="sng" dirty="0" smtClean="0">
                <a:latin typeface="Calibri" panose="020F0502020204030204" pitchFamily="34" charset="0"/>
              </a:rPr>
              <a:t>Recommendations</a:t>
            </a:r>
            <a:endParaRPr lang="en-US" sz="2800" dirty="0" smtClean="0">
              <a:latin typeface="Calibri" panose="020F0502020204030204" pitchFamily="34" charset="0"/>
            </a:endParaRP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latin typeface="Calibri" panose="020F0502020204030204" pitchFamily="34" charset="0"/>
              </a:rPr>
              <a:t>Become familiar with and use the Oregon Temporary Traffic Control Handbook  - it is law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latin typeface="Calibri" panose="020F0502020204030204" pitchFamily="34" charset="0"/>
              </a:rPr>
              <a:t>Work towards replacing signs that are not compliant with current standards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latin typeface="Calibri" panose="020F0502020204030204" pitchFamily="34" charset="0"/>
              </a:rPr>
              <a:t>In areas with lots of side streets - pre-set signs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latin typeface="Calibri" panose="020F0502020204030204" pitchFamily="34" charset="0"/>
              </a:rPr>
              <a:t>Consider adding WAIT FOR PILOT CAR sign on side streets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latin typeface="Calibri" panose="020F0502020204030204" pitchFamily="34" charset="0"/>
              </a:rPr>
              <a:t>If the project is being done in high traffic areas, consider having dedicated traffic control staff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096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Work Zone Traffic Control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Chip Seal Operations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070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349248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600201"/>
            <a:ext cx="8686800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u="sng" dirty="0" smtClean="0">
                <a:latin typeface="Calibri" panose="020F0502020204030204" pitchFamily="34" charset="0"/>
              </a:rPr>
              <a:t>Recommendations</a:t>
            </a:r>
            <a:endParaRPr lang="en-US" sz="2800" dirty="0" smtClean="0">
              <a:latin typeface="Calibri" panose="020F0502020204030204" pitchFamily="34" charset="0"/>
            </a:endParaRP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 startAt="6"/>
            </a:pPr>
            <a:r>
              <a:rPr lang="en-US" sz="2800" dirty="0" smtClean="0">
                <a:latin typeface="Calibri" panose="020F0502020204030204" pitchFamily="34" charset="0"/>
              </a:rPr>
              <a:t>Changeable Message Signs – use them.  Truck mounted can be very helpful.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 startAt="6"/>
            </a:pPr>
            <a:r>
              <a:rPr lang="en-US" sz="2800" dirty="0" smtClean="0">
                <a:latin typeface="Calibri" panose="020F0502020204030204" pitchFamily="34" charset="0"/>
              </a:rPr>
              <a:t>Review your use of temporary traffic markers – many of us are not in compliance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 startAt="6"/>
            </a:pPr>
            <a:r>
              <a:rPr lang="en-US" sz="2800" dirty="0" smtClean="0">
                <a:latin typeface="Calibri" panose="020F0502020204030204" pitchFamily="34" charset="0"/>
              </a:rPr>
              <a:t>½ mile spacing and don’t “bunch up” the LOOSE GRAVEL, DO NOT PASS AND SPEED XX SIGNS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 startAt="6"/>
            </a:pPr>
            <a:r>
              <a:rPr lang="en-US" sz="2800" dirty="0" smtClean="0">
                <a:latin typeface="Calibri" panose="020F0502020204030204" pitchFamily="34" charset="0"/>
              </a:rPr>
              <a:t>Partner with your local law enforcement to help keep speeds down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 startAt="6"/>
            </a:pPr>
            <a:r>
              <a:rPr lang="en-US" sz="2800" dirty="0" smtClean="0">
                <a:latin typeface="Calibri" panose="020F0502020204030204" pitchFamily="34" charset="0"/>
              </a:rPr>
              <a:t>Be safe and don’t take chances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286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Work Zone Traffic Control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Chip Seal Operations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316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9" y="1600201"/>
            <a:ext cx="9144000" cy="5138928"/>
          </a:xfr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Work Zone Traffic Control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Chip Seal Operations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248400" y="5791200"/>
            <a:ext cx="2362200" cy="50180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Questions?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04173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6965879" cy="3960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68" y="2743200"/>
            <a:ext cx="7142900" cy="40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10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97" y="0"/>
            <a:ext cx="5679897" cy="42599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217927"/>
            <a:ext cx="6477000" cy="364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54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9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3" y="762000"/>
            <a:ext cx="9144000" cy="5138928"/>
          </a:xfrm>
        </p:spPr>
      </p:pic>
    </p:spTree>
    <p:extLst>
      <p:ext uri="{BB962C8B-B14F-4D97-AF65-F5344CB8AC3E}">
        <p14:creationId xmlns:p14="http://schemas.microsoft.com/office/powerpoint/2010/main" val="3352935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1564889"/>
            <a:ext cx="2468137" cy="82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ORS 810.200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0834" y="2286000"/>
            <a:ext cx="8229600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Oregon Transportation Commission may exercise the following authority with respect to the marking, signing and use of traffic control devices in this state: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     (a) The commission shall adopt a manual and specifications of uniform standards for traffic control devices consistent with the provisions of the vehicle code for use upon highways in this state.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Work Zone Traffic Control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  <a:endParaRPr lang="en-US" sz="3600" kern="0" dirty="0">
              <a:solidFill>
                <a:schemeClr val="bg1"/>
              </a:solidFill>
              <a:latin typeface="Arial Rounded MT Bold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Chip Seal Operations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501" t="2371" r="3525" b="19401"/>
          <a:stretch/>
        </p:blipFill>
        <p:spPr>
          <a:xfrm>
            <a:off x="1981199" y="76200"/>
            <a:ext cx="4809611" cy="675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4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319BD11-C1B8-4905-89EB-C271121FE2A6}"/>
</file>

<file path=customXml/itemProps2.xml><?xml version="1.0" encoding="utf-8"?>
<ds:datastoreItem xmlns:ds="http://schemas.openxmlformats.org/officeDocument/2006/customXml" ds:itemID="{56476403-B42D-4F2C-8C50-0118D5785486}"/>
</file>

<file path=customXml/itemProps3.xml><?xml version="1.0" encoding="utf-8"?>
<ds:datastoreItem xmlns:ds="http://schemas.openxmlformats.org/officeDocument/2006/customXml" ds:itemID="{47F4684D-6661-4174-856E-F9D5FEE8469C}"/>
</file>

<file path=docProps/app.xml><?xml version="1.0" encoding="utf-8"?>
<Properties xmlns="http://schemas.openxmlformats.org/officeDocument/2006/extended-properties" xmlns:vt="http://schemas.openxmlformats.org/officeDocument/2006/docPropsVTypes">
  <TotalTime>12041</TotalTime>
  <Words>880</Words>
  <Application>Microsoft Office PowerPoint</Application>
  <PresentationFormat>On-screen Show (4:3)</PresentationFormat>
  <Paragraphs>129</Paragraphs>
  <Slides>31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Budget Overview</vt:lpstr>
      <vt:lpstr>PowerPoint Presentation</vt:lpstr>
      <vt:lpstr>Jackson County Roads &amp; Parks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Jackson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Jackson County Roads and Parks</dc:title>
  <dc:creator>VialJN</dc:creator>
  <cp:lastModifiedBy>Jim Thompson</cp:lastModifiedBy>
  <cp:revision>488</cp:revision>
  <dcterms:created xsi:type="dcterms:W3CDTF">2008-04-14T22:30:55Z</dcterms:created>
  <dcterms:modified xsi:type="dcterms:W3CDTF">2016-12-07T16:54:16Z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