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9"/>
  </p:notesMasterIdLst>
  <p:handoutMasterIdLst>
    <p:handoutMasterId r:id="rId30"/>
  </p:handoutMasterIdLst>
  <p:sldIdLst>
    <p:sldId id="257" r:id="rId5"/>
    <p:sldId id="359" r:id="rId6"/>
    <p:sldId id="373" r:id="rId7"/>
    <p:sldId id="361" r:id="rId8"/>
    <p:sldId id="374" r:id="rId9"/>
    <p:sldId id="375" r:id="rId10"/>
    <p:sldId id="376" r:id="rId11"/>
    <p:sldId id="377" r:id="rId12"/>
    <p:sldId id="368" r:id="rId13"/>
    <p:sldId id="378" r:id="rId14"/>
    <p:sldId id="370" r:id="rId15"/>
    <p:sldId id="371" r:id="rId16"/>
    <p:sldId id="360" r:id="rId17"/>
    <p:sldId id="366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54" r:id="rId28"/>
  </p:sldIdLst>
  <p:sldSz cx="12188825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6" userDrawn="1">
          <p15:clr>
            <a:srgbClr val="A4A3A4"/>
          </p15:clr>
        </p15:guide>
        <p15:guide id="2" pos="2207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8" autoAdjust="0"/>
    <p:restoredTop sz="96135" autoAdjust="0"/>
  </p:normalViewPr>
  <p:slideViewPr>
    <p:cSldViewPr>
      <p:cViewPr varScale="1">
        <p:scale>
          <a:sx n="106" d="100"/>
          <a:sy n="106" d="100"/>
        </p:scale>
        <p:origin x="246" y="108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930" y="84"/>
      </p:cViewPr>
      <p:guideLst>
        <p:guide orient="horz" pos="2976"/>
        <p:guide pos="2207"/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r">
              <a:defRPr sz="1200"/>
            </a:lvl1pPr>
          </a:lstStyle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7/20/2026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375" y="698500"/>
            <a:ext cx="6191250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6" rIns="92474" bIns="46236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15791"/>
            <a:ext cx="5486400" cy="4183380"/>
          </a:xfrm>
          <a:prstGeom prst="rect">
            <a:avLst/>
          </a:prstGeom>
        </p:spPr>
        <p:txBody>
          <a:bodyPr vert="horz" lIns="92474" tIns="46236" rIns="92474" bIns="46236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6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CD00D-E99F-071F-A8E9-1D5ADEDE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C720F4-C222-3994-F609-D77F211F8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513C4-80C7-CFDE-80E0-23CA7443F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ECE1E-E74A-787E-48EA-4D7A67934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2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E028A-C2DD-56DA-5A1E-DB182938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A02FE-7D80-0B07-C103-62E90F55E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DB2E9-7927-F1D5-60F2-8C5DF5F53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9C691-BEA5-3468-FA79-6093A2BA9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0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1BC2D-B39F-EFA8-8A56-C759564E1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29430-1933-AEFE-3C66-A12AFC884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E3EDF-271D-BAA5-4AE1-E848F7CFB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C6952-A3CE-C233-760E-B4895751C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4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64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1FD65-DC78-0070-A4D2-0C6FE8B6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85520-2425-5887-783F-90F9E0466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C9EAE-A206-EDC9-81B7-8F66EE6B4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B0229-2DC4-5129-B7EE-6B0FBAD5B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19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FA8C3-1B7B-23B4-B0AA-11282772E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B3D4B-1925-C321-9053-E5FFC41F5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53713-8537-8687-9251-BA157E44A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22FE7-C958-23A8-6469-31BB1FF73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73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A63A6-EC3D-3311-6B7B-AC8A59C32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53CB5-4C13-CED4-C2ED-E275E61B8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A4ED1-7B55-E664-1279-0C4AE21AB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3F370-56DE-096A-5AA6-FC097CE7A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2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D4C6-30D4-674F-3B2F-E327C32FB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39BD6-352C-F3C8-9327-7351F72C0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56053-D922-4D54-EB93-37E57AE40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E7396-757A-BE6A-719B-2A302ECB9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33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9617-7BCD-ED64-01F3-2CBC9368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66B5C-5275-92A2-1B5B-72A2BAD33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DF8F3-E890-6D87-4B82-F7EE12371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B9FFF-5F3E-D52D-6B5B-8E8734A46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6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718" indent="-16371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6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BBA9C-A544-9BC4-B90F-A77EDCA0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38653-F232-C112-B1DF-4FEE0A152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155BC-7A35-93F6-4B0A-52FE31706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AD4AB-DAA1-B012-F323-E3197E435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8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8A1B3-DBB5-8E3F-12CE-28D80BAFD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7BD0A-0C02-7495-C41E-78154AA6B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12E64-5A55-AB01-D039-27937BC90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56E19-F86B-7920-7550-372BE3FAC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64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E6CE9-264F-CE96-B987-EBD37B32B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4A709-FC15-5616-ADCC-BA0CA18D2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9E0C6-A594-E960-CC18-97AF3CE97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4CA67-0217-5C7A-D5FD-B150F56EF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26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DD17D-98B7-D7D6-E4C7-B514FECD8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7B171-E6A6-C4D9-29A5-127FE5011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1251C-A846-EB66-7E28-CD73CA084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B7E22-B7D3-F23F-2040-08561ACFF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16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9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3AA7C-4289-501B-AA5C-F6F5DD36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A4C04-BCB0-C82D-B141-B0F5E098F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3115A-6611-873F-5C0C-0F0F0A9B8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718" indent="-16371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5414C-AC46-83AC-2C68-821DBCC63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0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6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5A465-58A5-D008-3806-5E80E79F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856ED-C2ED-2B37-8171-E0A85B438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07D00-773A-BE9B-B0AF-9D5C90FAF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6339C-292C-836F-F5AA-64B06903D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7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DFDB-C448-A358-B769-573CC3A6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9586B-A390-ED8A-5F45-6162845E9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D8D5E-0DDA-7BB1-7328-9FC7CE949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CA926-FD2D-C5DD-33F0-0A6EA02E3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A9916-06DF-FA7D-4F50-50954F2F9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5428A-8939-AA71-F67B-E8BB4A986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601FF-DE20-601E-B24E-39B7859B7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F4338-C3A6-2C2D-E33B-15866712C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0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A9899-CEA4-ED6F-1A5E-F6396B867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8142E-0E9E-92E7-E76F-9D983D344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4F72F-0887-3FF6-D8F2-57693B785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D6450-EF55-152D-15AE-7E05A2EFD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2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4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0E69-431E-45E4-9B7A-3A458150698D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E23A-F56E-4397-B2F2-202CE1ED5324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30EB-FB2C-4DB1-A4A1-F061FD130268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3905-080F-42A2-9E10-17C523FE191A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56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26B4-539B-4293-ABCE-0F775B352637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3219A-81DD-4340-8F1C-91439481E5C8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09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21C6-B553-4B1E-927A-9240AE84B590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937B-9FFF-49F3-B00B-D1FD65E06DC9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F280-2435-42C4-A203-FCA2158DFD48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EFCF-3B68-4CB2-8B9A-683F8F8C59D1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ECF2-BB33-4D32-A83F-494D8865581A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132-4501-4E71-BA97-818AD0DE0257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ABF4-107F-4945-9B40-580579A48ADB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69B8-2790-425C-9874-34B3DCE4FE69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06E-EA5E-4952-A2BF-E2318A1C1420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5C77-E2A6-42C7-BC80-2299B6EF7828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6944-1041-4953-87A7-EA2A4D082FB8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876455-25A5-4282-8D1A-9E43CA552072}" type="datetime1">
              <a:rPr lang="en-US" smtClean="0"/>
              <a:t>7/20/2026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59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sroberts@co.marion.or.us" TargetMode="External"/><Relationship Id="rId5" Type="http://schemas.openxmlformats.org/officeDocument/2006/relationships/hyperlink" Target="mailto:sdickey@co.marion.or.us" TargetMode="External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609600"/>
            <a:ext cx="11277600" cy="237954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75000"/>
                  </a:schemeClr>
                </a:solidFill>
              </a:rPr>
              <a:t>Marion County</a:t>
            </a:r>
            <a:br>
              <a:rPr lang="en-US" sz="48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bg2">
                    <a:lumMod val="75000"/>
                  </a:schemeClr>
                </a:solidFill>
              </a:rPr>
              <a:t>community &amp; economic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212" y="2870141"/>
            <a:ext cx="6743700" cy="223638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June 25, 2026, CDBG/HOME Interested Applicant Workshop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800" dirty="0">
                <a:solidFill>
                  <a:schemeClr val="tx1"/>
                </a:solidFill>
              </a:rPr>
              <a:t>Steve Dickey, CDBG / HOME Program Manager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4987522"/>
            <a:ext cx="1538125" cy="1592262"/>
          </a:xfrm>
          <a:prstGeom prst="rect">
            <a:avLst/>
          </a:prstGeom>
        </p:spPr>
      </p:pic>
      <p:pic>
        <p:nvPicPr>
          <p:cNvPr id="6" name="Slide 1 Intro">
            <a:hlinkClick r:id="" action="ppaction://media"/>
            <a:extLst>
              <a:ext uri="{FF2B5EF4-FFF2-40B4-BE49-F238E27FC236}">
                <a16:creationId xmlns:a16="http://schemas.microsoft.com/office/drawing/2014/main" id="{4680482D-5B57-1610-1A0B-7D1F63A78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212" y="5783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2119C-9E51-C8F1-B2F6-81D702FCB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8B0C-C4CD-3F8A-797A-A1E0689A4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277" y="1066800"/>
            <a:ext cx="7222270" cy="1507067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STILL INTERESTED?</a:t>
            </a:r>
          </a:p>
        </p:txBody>
      </p:sp>
      <p:pic>
        <p:nvPicPr>
          <p:cNvPr id="8" name="Picture 7" descr="r/breakingbad - Walt looks shocked.">
            <a:extLst>
              <a:ext uri="{FF2B5EF4-FFF2-40B4-BE49-F238E27FC236}">
                <a16:creationId xmlns:a16="http://schemas.microsoft.com/office/drawing/2014/main" id="{AFA658A3-1CFB-6317-3DEC-FFC1F9A116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47" t="11667"/>
          <a:stretch>
            <a:fillRect/>
          </a:stretch>
        </p:blipFill>
        <p:spPr>
          <a:xfrm>
            <a:off x="3656012" y="2438400"/>
            <a:ext cx="5349442" cy="4038600"/>
          </a:xfrm>
          <a:prstGeom prst="rect">
            <a:avLst/>
          </a:prstGeom>
        </p:spPr>
      </p:pic>
      <p:pic>
        <p:nvPicPr>
          <p:cNvPr id="3" name="Slide 10 Interested?">
            <a:hlinkClick r:id="" action="ppaction://media"/>
            <a:extLst>
              <a:ext uri="{FF2B5EF4-FFF2-40B4-BE49-F238E27FC236}">
                <a16:creationId xmlns:a16="http://schemas.microsoft.com/office/drawing/2014/main" id="{6DBD86A0-D41D-FAE2-5711-2347AD839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212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B7BA2-8B40-919A-FF89-38C24F62B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8147-4FA7-80CE-0AA1-3E8FB853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812" y="228600"/>
            <a:ext cx="794153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Current COUNTY BASED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E1F1-FFBB-D9A3-100C-CC82046D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812" y="1143000"/>
            <a:ext cx="75438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CDBG Funds: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Homeowner Residential Rehabilitation Program for LMI Households</a:t>
            </a:r>
          </a:p>
          <a:p>
            <a:pPr lvl="2"/>
            <a:r>
              <a:rPr lang="en-US" sz="1800" b="1" dirty="0">
                <a:solidFill>
                  <a:schemeClr val="tx1"/>
                </a:solidFill>
              </a:rPr>
              <a:t>Zero percent, partially forgivable loans for critical home repairs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HOME Funds: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Homebuyer Assistance Program for LMI Households</a:t>
            </a:r>
          </a:p>
          <a:p>
            <a:pPr lvl="2"/>
            <a:r>
              <a:rPr lang="en-US" sz="1800" b="1" dirty="0">
                <a:solidFill>
                  <a:schemeClr val="tx1"/>
                </a:solidFill>
              </a:rPr>
              <a:t>Zero percent, partially forgivable loans for down payments, closing costs, interest rate(point) buydown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Examples of Impact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Allows homeowners to stay in their homes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Provides home ownership opportunity for                 LMI households</a:t>
            </a:r>
          </a:p>
          <a:p>
            <a:pPr lvl="1"/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92AAF-80B8-C8AB-C7B4-2FEE5E43D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40" y="3326867"/>
            <a:ext cx="2971800" cy="20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ACF72-2B4F-5E28-3952-A574E2DF5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96" y="685800"/>
            <a:ext cx="2908044" cy="1938696"/>
          </a:xfrm>
          <a:prstGeom prst="rect">
            <a:avLst/>
          </a:prstGeom>
        </p:spPr>
      </p:pic>
      <p:pic>
        <p:nvPicPr>
          <p:cNvPr id="5" name="Slide 11 County Prog 1">
            <a:hlinkClick r:id="" action="ppaction://media"/>
            <a:extLst>
              <a:ext uri="{FF2B5EF4-FFF2-40B4-BE49-F238E27FC236}">
                <a16:creationId xmlns:a16="http://schemas.microsoft.com/office/drawing/2014/main" id="{703C7A65-6E47-A7AB-2EC0-E96298C31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21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D3824-EA2D-4C4A-A06C-BE20D2F1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8A1D-EAF3-615F-374F-096ABB75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212" y="-228599"/>
            <a:ext cx="7696200" cy="1142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CURRENT COMMUNITY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52E8-6E1B-02FA-96BD-713F75DB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812" y="838200"/>
            <a:ext cx="7848600" cy="4952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CDBG / HOME Support for Local Communities and Non-Profit Organizations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Renovation of existing community facilities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Construction of new facilities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Infrastructure improvements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Support to services benefitting LMI households or individuals</a:t>
            </a:r>
          </a:p>
          <a:p>
            <a:pPr marL="457063" lvl="1" indent="0">
              <a:buNone/>
            </a:pPr>
            <a:endParaRPr lang="en-US" sz="1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Examples of Impact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Building/renovating facilities that benefit local LMI populations </a:t>
            </a: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Funding for delivery of essential social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807A-B640-C068-5B3E-A09302137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728" y="1715083"/>
            <a:ext cx="3967064" cy="2975298"/>
          </a:xfrm>
          <a:prstGeom prst="rect">
            <a:avLst/>
          </a:prstGeom>
        </p:spPr>
      </p:pic>
      <p:pic>
        <p:nvPicPr>
          <p:cNvPr id="5" name="Slide 12 Programs">
            <a:hlinkClick r:id="" action="ppaction://media"/>
            <a:extLst>
              <a:ext uri="{FF2B5EF4-FFF2-40B4-BE49-F238E27FC236}">
                <a16:creationId xmlns:a16="http://schemas.microsoft.com/office/drawing/2014/main" id="{6405AD76-EB47-05C0-BA33-0930C4FDF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212" y="5848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266AF-A358-C8DF-5F56-9CC1D0B3D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412" y="0"/>
            <a:ext cx="7285856" cy="6400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CDBG / HOME Application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200" b="1" dirty="0">
                <a:solidFill>
                  <a:schemeClr val="tx1"/>
                </a:solidFill>
              </a:rPr>
              <a:t>Who’s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Eligible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to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Apply</a:t>
            </a:r>
            <a:r>
              <a:rPr lang="en-US" sz="1800" b="1" dirty="0">
                <a:solidFill>
                  <a:schemeClr val="tx1"/>
                </a:solidFill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Local government entities with projects benefitting LMI populations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Non-profits serving LMI populations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For-profit companies supporting LMI populations</a:t>
            </a:r>
          </a:p>
          <a:p>
            <a:pPr marL="55563" lvl="1" indent="0">
              <a:lnSpc>
                <a:spcPct val="120000"/>
              </a:lnSpc>
              <a:buNone/>
            </a:pPr>
            <a:r>
              <a:rPr lang="en-US" sz="2200" b="1" dirty="0">
                <a:solidFill>
                  <a:schemeClr val="tx1"/>
                </a:solidFill>
              </a:rPr>
              <a:t>When to Apply?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Annual applications will be accepted October 12, 2026, thru December 18, 2026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b="1" dirty="0">
                <a:solidFill>
                  <a:schemeClr val="tx1"/>
                </a:solidFill>
              </a:rPr>
              <a:t>When are Funds Available?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If awarded, agreement is signed and                  eligible expenses can be reimbursed after               July 1st following the award of grant                       funds by the Board of Commissioners</a:t>
            </a:r>
          </a:p>
          <a:p>
            <a:pPr marL="457063" lvl="1" indent="0">
              <a:lnSpc>
                <a:spcPct val="90000"/>
              </a:lnSpc>
              <a:buNone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CB74A-62D2-8388-513F-4B724E32E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7" y="1524000"/>
            <a:ext cx="3454400" cy="2590800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AE706D38-82BE-2BF5-5143-8659BEFA3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9812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69013-1934-C37E-17CE-EB81B86C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EA61-2BBD-541F-0EF8-D3CFE658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funding interest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3CD14-6CB5-075A-012E-E9549318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880951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Provides an Opportunity to: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Present a program or project idea prior to application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Helps program staff provide early technical assistance to improve application quality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Provides an early assessment of the community need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B6B832-12BB-CE9B-A2DA-BBEF5199D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E954B33-9617-81BC-8417-97537A6F3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5CFD86E-BD0F-26B1-E4BC-1242A5745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FA162E8-B01A-4997-624D-0C4262D78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79006C-4585-A744-AB66-67B01DF41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7BF9651-C74E-B454-1CB3-D726BBEA4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7F265A-A087-9073-EE3F-86847C4FA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12" y="1037660"/>
            <a:ext cx="3268340" cy="3733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4 FIF">
            <a:hlinkClick r:id="" action="ppaction://media"/>
            <a:extLst>
              <a:ext uri="{FF2B5EF4-FFF2-40B4-BE49-F238E27FC236}">
                <a16:creationId xmlns:a16="http://schemas.microsoft.com/office/drawing/2014/main" id="{4A523DEB-DF44-D47C-D1BE-7B0DF0EE5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3016" y="5907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DC2C6-1F34-99A5-C941-3D385A59B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48B8-6834-2EAD-5960-C3C99132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428D-28E4-79AB-48C0-2C1A0904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219199"/>
            <a:ext cx="7348165" cy="3647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Specific Detail and Clarity is Essential: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Provides all essential information needed to evaluate the project for funding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If funded, the information will be used to develop a legally binding grant agreement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Is the official record of request for funding through the CDBG or HOME programs and is a public document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96FF21-5176-0EB9-0479-59D35137E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95A41BA-E793-2E12-AB56-AD12D95CC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E68E6AD-694A-835B-F7F1-6858C9916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751A605-3DB4-EA24-3726-9E1D3B076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DC2394-452F-E4FD-7B37-54363E3D6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FE585B4-0856-9A44-913F-0739222A0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79D6C7-0F0A-A460-E8C2-89F96DF10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5 Full App">
            <a:hlinkClick r:id="" action="ppaction://media"/>
            <a:extLst>
              <a:ext uri="{FF2B5EF4-FFF2-40B4-BE49-F238E27FC236}">
                <a16:creationId xmlns:a16="http://schemas.microsoft.com/office/drawing/2014/main" id="{01EFA1D5-CBE5-09BB-2C65-CFEAF520E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3016" y="5956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CC31E-42A9-10A1-D8FB-5C125886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6E9A-FDC2-A6FE-8D91-05577873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5356-3944-196E-7BB0-51AFCAEA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490133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Section 1 -  Agency / Organization Information: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Agency name and address must be the legal name and the physical address of the applicant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UEI Number is the Unique Entity ID number, formerly known as a DUNS Number 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This is </a:t>
            </a:r>
            <a:r>
              <a:rPr lang="en-US" sz="1800" b="1" u="sng" dirty="0">
                <a:solidFill>
                  <a:schemeClr val="tx1"/>
                </a:solidFill>
              </a:rPr>
              <a:t>required</a:t>
            </a:r>
            <a:r>
              <a:rPr lang="en-US" sz="1800" b="1" dirty="0">
                <a:solidFill>
                  <a:schemeClr val="tx1"/>
                </a:solidFill>
              </a:rPr>
              <a:t> to receive federal funds and can be obtained at SAM.gov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Contact information – This is the person who is familiar with the project details and can answer questions related to the application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726E898-E4CD-CB45-0422-F9F9CF592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944DC7-C8DD-6581-A135-1BC8BED0F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0D04A3B-079D-B39B-03B4-35F458DCE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CBACA20-4018-15DD-ED59-D831E55C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DBBAB9A-77DB-168A-C847-4706B646C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A41FD83-746F-F27D-39C2-61921A64B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E4B3FFA-E0CB-4784-F78B-CBCA80861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6 Sec 1">
            <a:hlinkClick r:id="" action="ppaction://media"/>
            <a:extLst>
              <a:ext uri="{FF2B5EF4-FFF2-40B4-BE49-F238E27FC236}">
                <a16:creationId xmlns:a16="http://schemas.microsoft.com/office/drawing/2014/main" id="{84F6AF0B-CC09-5AFD-76F0-98E0007A0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631" y="5929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4D46F-6D26-64F5-F1B5-42E3D346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7D3C-B970-F7BB-66B8-23A11C79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212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38E4-B41B-BAFE-6758-B8900A0E7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812" y="914400"/>
            <a:ext cx="8017968" cy="4191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chemeClr val="tx1"/>
                </a:solidFill>
              </a:rPr>
              <a:t>Section 2 – Project Name and Summary Information: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Provide a project name that will be used in the grant agreement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Choose whether this is a request for a loan or a grant and provide the amount of the request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Project summary description must describe what the project is and the </a:t>
            </a:r>
            <a:r>
              <a:rPr lang="en-US" sz="2900" b="1" i="1" u="sng" dirty="0">
                <a:solidFill>
                  <a:schemeClr val="tx1"/>
                </a:solidFill>
              </a:rPr>
              <a:t>measurable outcome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Project location is an address or area of benefit description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Does the project support financial independence?</a:t>
            </a:r>
          </a:p>
          <a:p>
            <a:pPr lvl="1">
              <a:lnSpc>
                <a:spcPct val="90000"/>
              </a:lnSpc>
            </a:pPr>
            <a:r>
              <a:rPr lang="en-US" sz="2900" b="1" dirty="0">
                <a:solidFill>
                  <a:schemeClr val="tx1"/>
                </a:solidFill>
              </a:rPr>
              <a:t>Project Type-Infrastructure, facility, service, </a:t>
            </a:r>
            <a:r>
              <a:rPr lang="en-US" sz="2900" b="1" dirty="0" err="1">
                <a:solidFill>
                  <a:schemeClr val="tx1"/>
                </a:solidFill>
              </a:rPr>
              <a:t>etc</a:t>
            </a:r>
            <a:r>
              <a:rPr lang="en-US" sz="2900" b="1" dirty="0">
                <a:solidFill>
                  <a:schemeClr val="tx1"/>
                </a:solidFill>
              </a:rPr>
              <a:t>…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E89EDD-F1A3-4D62-068D-96E097E78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08D744-ABFF-1366-86A5-391AD1C1A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95E8E36-9F8E-AF69-0541-D8D5E3385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CA5EAD-2877-3846-FC45-5D77D6CF9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C89032-1469-2887-FBC8-BCD8C8236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4E8B7D-F91E-9E2B-2A6C-1B74D39D7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504A1C-1C00-BEF7-A56C-9BD4BE7B8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0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7 Proj Info">
            <a:hlinkClick r:id="" action="ppaction://media"/>
            <a:extLst>
              <a:ext uri="{FF2B5EF4-FFF2-40B4-BE49-F238E27FC236}">
                <a16:creationId xmlns:a16="http://schemas.microsoft.com/office/drawing/2014/main" id="{5402FCC3-DB13-1412-8FB5-B70D6CD2E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3016" y="592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2B986-4819-EA0D-79F2-FC6F5D2D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3075-7D2E-9219-A092-7CC34F4C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BA0BF-CD86-CE87-D3A7-1110AEED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566333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Section 3 – Project Timeline and Milestones: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Funding requests must have a specific timeline tied to project milestones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All projects must have </a:t>
            </a:r>
            <a:r>
              <a:rPr lang="en-US" sz="2000" b="1" i="1" u="sng" dirty="0">
                <a:solidFill>
                  <a:schemeClr val="tx1"/>
                </a:solidFill>
              </a:rPr>
              <a:t>at least </a:t>
            </a:r>
            <a:r>
              <a:rPr lang="en-US" sz="2000" b="1" dirty="0">
                <a:solidFill>
                  <a:schemeClr val="tx1"/>
                </a:solidFill>
              </a:rPr>
              <a:t>one to two milestones between the start and end dates</a:t>
            </a:r>
          </a:p>
          <a:p>
            <a:pPr lvl="1">
              <a:lnSpc>
                <a:spcPct val="90000"/>
              </a:lnSpc>
            </a:pPr>
            <a:endParaRPr lang="en-US" sz="21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C7FA60-0707-B7A9-F676-724EAB15F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9DFA628-1932-1DDE-E14F-663F7C61C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A50895-5D9A-B0CF-0C9F-16D67039E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F34B354-81BE-C38D-91A5-5E32C685F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5FDA001-26FC-D3BF-C022-98BD66F33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8012FA-8338-B87D-AC9E-5BA623725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D72F86-7E4B-5355-7403-3CDAF4ED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8 Timeline">
            <a:hlinkClick r:id="" action="ppaction://media"/>
            <a:extLst>
              <a:ext uri="{FF2B5EF4-FFF2-40B4-BE49-F238E27FC236}">
                <a16:creationId xmlns:a16="http://schemas.microsoft.com/office/drawing/2014/main" id="{D723F444-2EE8-F633-5BB4-46F4D87B1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631" y="5897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8B10E-AD74-DEDF-E680-9C137A25F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7B6F-3EC8-28A3-B310-F5C5E4DF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CDAE7-5FC3-3946-296E-7DE26A54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295400"/>
            <a:ext cx="7348165" cy="426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Section 4 – Project Funding / Budget:</a:t>
            </a:r>
          </a:p>
          <a:p>
            <a:pPr lvl="1">
              <a:lnSpc>
                <a:spcPct val="90000"/>
              </a:lnSpc>
            </a:pPr>
            <a:r>
              <a:rPr lang="en-US" sz="2200" b="1" dirty="0">
                <a:solidFill>
                  <a:schemeClr val="tx1"/>
                </a:solidFill>
              </a:rPr>
              <a:t>The total project budget must be listed at the top</a:t>
            </a:r>
          </a:p>
          <a:p>
            <a:pPr lvl="1">
              <a:lnSpc>
                <a:spcPct val="90000"/>
              </a:lnSpc>
            </a:pPr>
            <a:r>
              <a:rPr lang="en-US" sz="2200" b="1" dirty="0">
                <a:solidFill>
                  <a:schemeClr val="tx1"/>
                </a:solidFill>
              </a:rPr>
              <a:t>Identify the amount requested to be funded with CDBG or HOME funds</a:t>
            </a:r>
          </a:p>
          <a:p>
            <a:pPr lvl="1">
              <a:lnSpc>
                <a:spcPct val="90000"/>
              </a:lnSpc>
            </a:pPr>
            <a:r>
              <a:rPr lang="en-US" sz="2200" b="1" dirty="0">
                <a:solidFill>
                  <a:schemeClr val="tx1"/>
                </a:solidFill>
              </a:rPr>
              <a:t>Status of funding components</a:t>
            </a:r>
          </a:p>
          <a:p>
            <a:pPr lvl="2">
              <a:lnSpc>
                <a:spcPct val="90000"/>
              </a:lnSpc>
            </a:pPr>
            <a:r>
              <a:rPr lang="en-US" sz="1901" b="1" dirty="0">
                <a:solidFill>
                  <a:schemeClr val="tx1"/>
                </a:solidFill>
              </a:rPr>
              <a:t>Secured – legally committed through an agreement or contract, or in possession</a:t>
            </a:r>
          </a:p>
          <a:p>
            <a:pPr lvl="2">
              <a:lnSpc>
                <a:spcPct val="90000"/>
              </a:lnSpc>
            </a:pPr>
            <a:r>
              <a:rPr lang="en-US" sz="1901" b="1" dirty="0">
                <a:solidFill>
                  <a:schemeClr val="tx1"/>
                </a:solidFill>
              </a:rPr>
              <a:t>Committed – a formal decision has been made to dedicate the funding, but no legal contract</a:t>
            </a:r>
          </a:p>
          <a:p>
            <a:pPr lvl="2">
              <a:lnSpc>
                <a:spcPct val="90000"/>
              </a:lnSpc>
            </a:pPr>
            <a:r>
              <a:rPr lang="en-US" sz="1901" b="1" dirty="0">
                <a:solidFill>
                  <a:schemeClr val="tx1"/>
                </a:solidFill>
              </a:rPr>
              <a:t>Applied for – an application is in process, but       no decision has been made</a:t>
            </a:r>
          </a:p>
          <a:p>
            <a:pPr lvl="1">
              <a:lnSpc>
                <a:spcPct val="90000"/>
              </a:lnSpc>
            </a:pPr>
            <a:endParaRPr lang="en-US" sz="21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025277-81FD-D412-B86B-24F773B90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9AD01C4-52E2-4E0D-806C-E1E2271A6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BAD2D6-B0C0-4F0F-6514-47E505F54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FAE19B7-6490-C2A9-8854-4BE64034F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AC5033-5EBF-6977-8F74-0E5274FDE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7F8FE31-A518-A2DC-DD75-FA27BE57B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7D83A3-C650-DE8A-3060-8285E7C86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19 Budget">
            <a:hlinkClick r:id="" action="ppaction://media"/>
            <a:extLst>
              <a:ext uri="{FF2B5EF4-FFF2-40B4-BE49-F238E27FC236}">
                <a16:creationId xmlns:a16="http://schemas.microsoft.com/office/drawing/2014/main" id="{1CBAE803-F312-AB15-6320-D680AB6A1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7764" y="6051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E4972-8E5F-499A-C194-E688A2C4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4" y="158736"/>
            <a:ext cx="5625693" cy="1507067"/>
          </a:xfrm>
        </p:spPr>
        <p:txBody>
          <a:bodyPr>
            <a:normAutofit/>
          </a:bodyPr>
          <a:lstStyle/>
          <a:p>
            <a:r>
              <a:rPr lang="en-US" b="1" dirty="0"/>
              <a:t>WHAT IS CDBG/HOME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0D4DD-B398-D636-7A1C-6390C4C4E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143000"/>
            <a:ext cx="6624346" cy="4267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Community Development Block Grant (CDBG)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Funded through the U.S. Department of Housing and Urban Development (HUD)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Projects or Programs Must Meet One of the CDBG National Objectives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Benefit low- and moderate-income (LMI) persons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Aid in the prevention or elimination of slum and blight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Meet a need having particular urgency (referred to as urgent need) Rare-has specific requirements</a:t>
            </a:r>
          </a:p>
          <a:p>
            <a:pPr marL="914126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tx1"/>
                </a:solidFill>
              </a:rPr>
              <a:t>        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63333"/>
            <a:ext cx="2981081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E589EF-DE51-2178-01DE-D65C63AE9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35" y="2602795"/>
            <a:ext cx="3200677" cy="2274005"/>
          </a:xfrm>
          <a:prstGeom prst="rect">
            <a:avLst/>
          </a:prstGeom>
        </p:spPr>
      </p:pic>
      <p:pic>
        <p:nvPicPr>
          <p:cNvPr id="6" name="Slide 2 CDBG">
            <a:hlinkClick r:id="" action="ppaction://media"/>
            <a:extLst>
              <a:ext uri="{FF2B5EF4-FFF2-40B4-BE49-F238E27FC236}">
                <a16:creationId xmlns:a16="http://schemas.microsoft.com/office/drawing/2014/main" id="{A43FC6E5-9B37-05BD-F3D0-9BBE2BE5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075" y="578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6323C8-26AC-A845-0E02-93AFE280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F0F6-9512-7B48-D9D2-2797D2F5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3E930-E507-4133-3F7F-19112693E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219200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Section 5 – Income and Location Data: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Total number of individuals or households served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Percentage of that total that qualify as low-to moderate-income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Percentage of that total that live in Marion County, but outside the Salem city limits</a:t>
            </a:r>
          </a:p>
          <a:p>
            <a:pPr lvl="1">
              <a:lnSpc>
                <a:spcPct val="90000"/>
              </a:lnSpc>
            </a:pPr>
            <a:endParaRPr lang="en-US" sz="21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F8E3DF-B796-F036-3E65-D09F9CC6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EEE5559-6B9B-2567-D3C8-5288D8E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5696FA-B367-9BA0-FB65-D5DCAD83F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C048409-C646-527E-FD4B-0AD205AB0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133276-E3C6-85BE-E791-B5E5F8C7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CB3EF06-FC9E-C888-3E62-30E3EF5DE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CBD907-1387-A562-C2F1-FD4CD839D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20 Income Location">
            <a:hlinkClick r:id="" action="ppaction://media"/>
            <a:extLst>
              <a:ext uri="{FF2B5EF4-FFF2-40B4-BE49-F238E27FC236}">
                <a16:creationId xmlns:a16="http://schemas.microsoft.com/office/drawing/2014/main" id="{92DA851B-1928-D4B1-86DE-A664E605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193" y="5956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6C643-167D-2B58-D621-2EC53FF3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078F-6489-9761-1AD6-0D55CD5A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7EC91-406D-A1FC-CE0F-567AFA49F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066800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Section 6 – Discrimination is Strictly Prohibited: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Section 6 provides an assurance that the provision of services is not based on discriminatory criteria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Are there specific qualifications to receive benefits or services from the service provider?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Discrimination-based on immutable characteristics such as race, age, ethnicity, </a:t>
            </a:r>
            <a:r>
              <a:rPr lang="en-US" sz="2000" b="1" dirty="0" err="1">
                <a:solidFill>
                  <a:schemeClr val="tx1"/>
                </a:solidFill>
              </a:rPr>
              <a:t>etc</a:t>
            </a:r>
            <a:r>
              <a:rPr lang="en-US" sz="2000" b="1" dirty="0">
                <a:solidFill>
                  <a:schemeClr val="tx1"/>
                </a:solidFill>
              </a:rPr>
              <a:t>…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Qualifications to receive services based on need such as financial situation, or disability are not prohibited</a:t>
            </a:r>
          </a:p>
          <a:p>
            <a:pPr lvl="1">
              <a:lnSpc>
                <a:spcPct val="90000"/>
              </a:lnSpc>
            </a:pP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CE45B7-C8D0-DF1E-0E2D-088C7DA6B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545041-AD87-F34A-3ECB-DECCCF1D7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DDF381-1FA9-7AA4-4404-FF24A090E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33BB23-C4AA-32E1-4E2A-EB1144864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6321ED-DE2B-FCFF-39B3-7F8F0013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6BED3F1-3BE4-E1D9-B4EA-CF7463710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4EC25B-3ADB-53E4-FAC3-04217320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21 Discrimination">
            <a:hlinkClick r:id="" action="ppaction://media"/>
            <a:extLst>
              <a:ext uri="{FF2B5EF4-FFF2-40B4-BE49-F238E27FC236}">
                <a16:creationId xmlns:a16="http://schemas.microsoft.com/office/drawing/2014/main" id="{DF9452A9-CB2D-96F0-80B9-81E7BF12D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1252" y="5863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A6531-ACF9-B184-DFF2-5230AFC74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A3FA-9B7B-7803-2CD4-77783ADA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The full 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DD01-71AD-464B-36D4-A44368693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066800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Section 7 – Required Signatures: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There are two lines that must be completed and signed, even if they are the same person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The name and title of the person completing the application form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The name of the person authorized to submit the form and commit the agency/organization to the terms and conditions of the legal grant agreement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0416E5-695D-DC85-3C56-FACEF9CB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F3DACD-39BC-53E2-DDEF-17460452B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4E1D9A0-DC1F-1530-648E-813BD924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C5B515E-8F4A-AA87-7076-069FADBC6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F21A62-2C19-0F47-0D4D-8BE735245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8F8A0DE-1A15-B5C6-2CE8-ECBF8512E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30824E-B67B-C14F-48F0-C95FD11A3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4" y="571124"/>
            <a:ext cx="3143322" cy="398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Slide 22 Signatures">
            <a:hlinkClick r:id="" action="ppaction://media"/>
            <a:extLst>
              <a:ext uri="{FF2B5EF4-FFF2-40B4-BE49-F238E27FC236}">
                <a16:creationId xmlns:a16="http://schemas.microsoft.com/office/drawing/2014/main" id="{C73891AE-6E16-7EEF-2FAB-7296EBB00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075" y="5907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8394B-E2EE-63EB-C338-8B6FF9FE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BA8E-91A5-5997-BAFD-F17118AD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59" y="-24178"/>
            <a:ext cx="6479571" cy="1507067"/>
          </a:xfrm>
        </p:spPr>
        <p:txBody>
          <a:bodyPr>
            <a:normAutofit/>
          </a:bodyPr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E403-25AB-1563-186E-97A893A2F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63" y="1066800"/>
            <a:ext cx="734816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Time and Attention to Detail: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A successful application requires careful attention to detail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Projects need to be well thought out, and given serious consideration before applying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Funding is limited and the requests for funding far exceed what is available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Do your best to make your application as clear as possible for the decision makers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D815D0D-F907-CF67-2F16-D6230B627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59517"/>
            <a:ext cx="2981081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FCAA5B-C6C8-1CA6-F864-0E208524C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429D45-0065-8E8A-0307-9B99289E1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1FE280C-8348-58E7-C2B3-4B640FB2B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ED5AD45-5DBD-49FF-4990-6916118E7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71E99D-B13C-4254-F90E-F4BA414A4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629231-5F51-A0C1-7718-A868337DD4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12" r="10871"/>
          <a:stretch>
            <a:fillRect/>
          </a:stretch>
        </p:blipFill>
        <p:spPr>
          <a:xfrm>
            <a:off x="308976" y="636859"/>
            <a:ext cx="3124201" cy="3581900"/>
          </a:xfrm>
          <a:prstGeom prst="rect">
            <a:avLst/>
          </a:prstGeom>
        </p:spPr>
      </p:pic>
      <p:pic>
        <p:nvPicPr>
          <p:cNvPr id="4" name="Slide 23 Conclusion">
            <a:hlinkClick r:id="" action="ppaction://media"/>
            <a:extLst>
              <a:ext uri="{FF2B5EF4-FFF2-40B4-BE49-F238E27FC236}">
                <a16:creationId xmlns:a16="http://schemas.microsoft.com/office/drawing/2014/main" id="{63E9891A-8104-92F1-1ECF-95963CDE5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631" y="5858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0"/>
            <a:ext cx="112776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6829399-0561-852E-F68C-70062CB8D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212" y="1379538"/>
            <a:ext cx="7086600" cy="1592262"/>
          </a:xfrm>
        </p:spPr>
        <p:txBody>
          <a:bodyPr>
            <a:noAutofit/>
          </a:bodyPr>
          <a:lstStyle/>
          <a:p>
            <a:r>
              <a:rPr lang="en-US" sz="2000" dirty="0"/>
              <a:t>For more information, please contact: </a:t>
            </a:r>
          </a:p>
          <a:p>
            <a:r>
              <a:rPr lang="en-US" sz="2000" b="1" dirty="0"/>
              <a:t>Steve Dickey</a:t>
            </a:r>
          </a:p>
          <a:p>
            <a:r>
              <a:rPr lang="en-US" sz="2000" dirty="0">
                <a:hlinkClick r:id="rId5"/>
              </a:rPr>
              <a:t>sdickey@co.marion.or.us</a:t>
            </a:r>
            <a:r>
              <a:rPr lang="en-US" sz="2000" dirty="0"/>
              <a:t>  503-373-4334</a:t>
            </a:r>
          </a:p>
          <a:p>
            <a:r>
              <a:rPr lang="en-US" sz="2000" dirty="0"/>
              <a:t>or </a:t>
            </a:r>
          </a:p>
          <a:p>
            <a:r>
              <a:rPr lang="en-US" sz="2000" b="1" dirty="0"/>
              <a:t>Sheila Roberts</a:t>
            </a:r>
          </a:p>
          <a:p>
            <a:r>
              <a:rPr lang="en-US" sz="2000" dirty="0">
                <a:hlinkClick r:id="rId6"/>
              </a:rPr>
              <a:t>sroberts@co.marion.or.us</a:t>
            </a:r>
            <a:r>
              <a:rPr lang="en-US" sz="2000" dirty="0"/>
              <a:t>  503-589-3273</a:t>
            </a:r>
          </a:p>
          <a:p>
            <a:r>
              <a:rPr lang="en-US" sz="2000" dirty="0"/>
              <a:t>https://www.co.marion.or.us/CS/Pages/Community-Development.aspx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4987522"/>
            <a:ext cx="1538125" cy="1592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6AC07-8812-5016-9CE9-EDA282F0E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4774392"/>
            <a:ext cx="1805590" cy="1799024"/>
          </a:xfrm>
          <a:prstGeom prst="rect">
            <a:avLst/>
          </a:prstGeom>
        </p:spPr>
      </p:pic>
      <p:pic>
        <p:nvPicPr>
          <p:cNvPr id="4" name="Slide 24 Contact Info">
            <a:hlinkClick r:id="" action="ppaction://media"/>
            <a:extLst>
              <a:ext uri="{FF2B5EF4-FFF2-40B4-BE49-F238E27FC236}">
                <a16:creationId xmlns:a16="http://schemas.microsoft.com/office/drawing/2014/main" id="{AF159314-901C-3510-C091-718357BB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601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99AD8B-AA92-70F8-B7DC-3B058FAF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DBF07D-15D1-421A-8217-BD5DFCA9E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091CA-5930-CF16-CD3E-D8CCD856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4" y="158736"/>
            <a:ext cx="5625693" cy="1507067"/>
          </a:xfrm>
        </p:spPr>
        <p:txBody>
          <a:bodyPr>
            <a:normAutofit/>
          </a:bodyPr>
          <a:lstStyle/>
          <a:p>
            <a:r>
              <a:rPr lang="en-US" b="1" dirty="0"/>
              <a:t>WHAT IS CDBG/HOME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5F7C-A9D0-8068-936F-7C170FC2E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447800"/>
            <a:ext cx="6624346" cy="4724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Home Investment Partnerships Program (HOME)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Funded through the U.S. Department of Housing and Urban Development (HUD)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Designed exclusively to provide decent, affordable housing to low-and-moderate income households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Can be used in a variety of ways including:</a:t>
            </a:r>
          </a:p>
          <a:p>
            <a:pPr marL="457063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	-Building new housing</a:t>
            </a:r>
          </a:p>
          <a:p>
            <a:pPr marL="457063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	-Preserving existing housing</a:t>
            </a:r>
          </a:p>
          <a:p>
            <a:pPr marL="457063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	-Rental assistance</a:t>
            </a:r>
          </a:p>
          <a:p>
            <a:pPr marL="457063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	-Homebuyer assistance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CB026D-8289-7986-49BF-355EE55ED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63333"/>
            <a:ext cx="2981081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23761B8-2E10-3C56-0527-BE86D2A71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AA5931-9A5C-F5C4-5F36-1A659A813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C4CAC4-D59E-4EA3-C57D-22E03D1B8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B6FFC5-6819-1809-0AAC-DD58DACCD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054141-F111-E930-10AD-7F27899C2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7863B4-04C9-FA2D-135A-26D2FA32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35" y="2602795"/>
            <a:ext cx="3200677" cy="2274005"/>
          </a:xfrm>
          <a:prstGeom prst="rect">
            <a:avLst/>
          </a:prstGeom>
        </p:spPr>
      </p:pic>
      <p:pic>
        <p:nvPicPr>
          <p:cNvPr id="6" name="Slide 3 HOME">
            <a:hlinkClick r:id="" action="ppaction://media"/>
            <a:extLst>
              <a:ext uri="{FF2B5EF4-FFF2-40B4-BE49-F238E27FC236}">
                <a16:creationId xmlns:a16="http://schemas.microsoft.com/office/drawing/2014/main" id="{3BA4A197-7310-3AF4-3E38-562ABB610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275" y="5920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out - Department of Housing and Urban Development - Organizations -  Catalog">
            <a:extLst>
              <a:ext uri="{FF2B5EF4-FFF2-40B4-BE49-F238E27FC236}">
                <a16:creationId xmlns:a16="http://schemas.microsoft.com/office/drawing/2014/main" id="{FD5C41DB-8141-C442-4F85-5B576FF449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513012" y="366138"/>
            <a:ext cx="7162799" cy="6103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75DAB-E87A-A55B-F1A2-252B6DD7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550333"/>
            <a:ext cx="8532178" cy="1507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FUNDING SOURCE – </a:t>
            </a:r>
            <a:br>
              <a:rPr lang="en-US" b="1" dirty="0"/>
            </a:br>
            <a:r>
              <a:rPr lang="en-US" b="1" dirty="0"/>
              <a:t>U.S. FEDERAL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5EFEE-7A23-5A67-381F-0ED4B1C64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2209800"/>
            <a:ext cx="8686800" cy="421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Critical Details to Consider: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CDBG and HOME funds are federal grants subject to numerous federal regulations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The grants are paid on a reimbursement basis, no federal funds paid in advance of work being completed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The grant agreement is a legally binding contract with terms and conditions for the grant recipient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Failure to follow the terms and conditions of the grant can result in repayment of the grant funds, civil penalties, etc.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Slide 4 Details">
            <a:hlinkClick r:id="" action="ppaction://media"/>
            <a:extLst>
              <a:ext uri="{FF2B5EF4-FFF2-40B4-BE49-F238E27FC236}">
                <a16:creationId xmlns:a16="http://schemas.microsoft.com/office/drawing/2014/main" id="{7EF10FDC-F9FB-C5E9-784A-0D4FC1EDD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373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16A19-EC8F-44EC-897E-49A65D66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C853-3FEE-0EDD-BDBA-8AAA5175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550333"/>
            <a:ext cx="853217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CDBG FUNDING CRITICAL AREAS OF COMPLIANCE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A05D6-AA72-8D47-CC0E-6943FBE31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1981200"/>
            <a:ext cx="8686800" cy="4447953"/>
          </a:xfrm>
        </p:spPr>
        <p:txBody>
          <a:bodyPr>
            <a:normAutofit/>
          </a:bodyPr>
          <a:lstStyle/>
          <a:p>
            <a:pPr marL="457063" lvl="1" indent="0">
              <a:buNone/>
            </a:pPr>
            <a:endParaRPr lang="en-US" sz="2200" b="1" dirty="0">
              <a:solidFill>
                <a:schemeClr val="tx1"/>
              </a:solidFill>
            </a:endParaRPr>
          </a:p>
          <a:p>
            <a:pPr marL="457063" lvl="1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The following apply to the entire ‘project’, not just the portion funded by CDBG: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The environmental review process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Prevailing wage / Davis Bacon Act requirements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Build America, Buy America requirements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Procurement requirements for bids, proposals, and purchases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Slide 5 Fed Req Overview">
            <a:hlinkClick r:id="" action="ppaction://media"/>
            <a:extLst>
              <a:ext uri="{FF2B5EF4-FFF2-40B4-BE49-F238E27FC236}">
                <a16:creationId xmlns:a16="http://schemas.microsoft.com/office/drawing/2014/main" id="{CDE2F2AA-4442-54A8-E8A1-366763021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5848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A8B15-1B3A-C8FF-C95E-C2B5150C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1C21-E0D9-F2E5-B279-260D206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542" y="0"/>
            <a:ext cx="6993670" cy="1507067"/>
          </a:xfrm>
        </p:spPr>
        <p:txBody>
          <a:bodyPr>
            <a:normAutofit/>
          </a:bodyPr>
          <a:lstStyle/>
          <a:p>
            <a:r>
              <a:rPr lang="en-US" b="1" dirty="0"/>
              <a:t>ENVIRONMENTAL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EE6CB-8566-E897-B9D6-D9700459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109133"/>
            <a:ext cx="6554212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All Projects are Subject to Environmental Review </a:t>
            </a:r>
          </a:p>
          <a:p>
            <a:r>
              <a:rPr lang="en-US" b="1" dirty="0">
                <a:solidFill>
                  <a:schemeClr val="tx1"/>
                </a:solidFill>
              </a:rPr>
              <a:t>Difference Between –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Exempt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Categorical Exclusion Not Subject To (CENST)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Categorical Exclusion Subject To (CEST)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Environmental Assessment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Environmental Impact Statement</a:t>
            </a:r>
          </a:p>
          <a:p>
            <a:r>
              <a:rPr lang="en-US" b="1" dirty="0">
                <a:solidFill>
                  <a:schemeClr val="tx1"/>
                </a:solidFill>
              </a:rPr>
              <a:t>Required Tribal and Historic Preservation Consultation</a:t>
            </a:r>
          </a:p>
          <a:p>
            <a:r>
              <a:rPr lang="en-US" b="1" dirty="0">
                <a:solidFill>
                  <a:schemeClr val="tx1"/>
                </a:solidFill>
              </a:rPr>
              <a:t>All Projects and Programs are Subject to 24 CFR, Part 58, Part 51 (noise), Part 55 (floodplains)</a:t>
            </a:r>
          </a:p>
        </p:txBody>
      </p:sp>
      <p:pic>
        <p:nvPicPr>
          <p:cNvPr id="6" name="Picture 5" descr="Services We Offer">
            <a:extLst>
              <a:ext uri="{FF2B5EF4-FFF2-40B4-BE49-F238E27FC236}">
                <a16:creationId xmlns:a16="http://schemas.microsoft.com/office/drawing/2014/main" id="{EE5A9DE3-02E7-07BA-AD7B-1494151FB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4" y="914400"/>
            <a:ext cx="2964943" cy="1974698"/>
          </a:xfrm>
          <a:prstGeom prst="rect">
            <a:avLst/>
          </a:prstGeom>
        </p:spPr>
      </p:pic>
      <p:pic>
        <p:nvPicPr>
          <p:cNvPr id="7" name="Picture 6" descr="Historic Preservation and Affordable Housing: The Missed Connection -  PlaceEconomics">
            <a:extLst>
              <a:ext uri="{FF2B5EF4-FFF2-40B4-BE49-F238E27FC236}">
                <a16:creationId xmlns:a16="http://schemas.microsoft.com/office/drawing/2014/main" id="{9409E667-F0B6-861D-6C93-5F36495B2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51" y="2746451"/>
            <a:ext cx="2713061" cy="2034796"/>
          </a:xfrm>
          <a:prstGeom prst="rect">
            <a:avLst/>
          </a:prstGeom>
        </p:spPr>
      </p:pic>
      <p:pic>
        <p:nvPicPr>
          <p:cNvPr id="8" name="Picture 7" descr="Feel your blood boil when you're near a busy road? A new study explains why  | Euronews">
            <a:extLst>
              <a:ext uri="{FF2B5EF4-FFF2-40B4-BE49-F238E27FC236}">
                <a16:creationId xmlns:a16="http://schemas.microsoft.com/office/drawing/2014/main" id="{3608A420-4DE0-30BB-588C-BB8D0CE8A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60" y="4648200"/>
            <a:ext cx="2962669" cy="1666501"/>
          </a:xfrm>
          <a:prstGeom prst="rect">
            <a:avLst/>
          </a:prstGeom>
        </p:spPr>
      </p:pic>
      <p:pic>
        <p:nvPicPr>
          <p:cNvPr id="5" name="Slide 6 Environ Rev">
            <a:hlinkClick r:id="" action="ppaction://media"/>
            <a:extLst>
              <a:ext uri="{FF2B5EF4-FFF2-40B4-BE49-F238E27FC236}">
                <a16:creationId xmlns:a16="http://schemas.microsoft.com/office/drawing/2014/main" id="{94816001-463E-EE36-FB69-5BE67598B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212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E4247-7315-2AC0-6CD8-7B370558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8869-D43C-843C-8501-BC304610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542" y="0"/>
            <a:ext cx="7222270" cy="1507067"/>
          </a:xfrm>
        </p:spPr>
        <p:txBody>
          <a:bodyPr>
            <a:normAutofit/>
          </a:bodyPr>
          <a:lstStyle/>
          <a:p>
            <a:r>
              <a:rPr lang="en-US" b="1" dirty="0"/>
              <a:t>PREVAILING WAGE / </a:t>
            </a:r>
            <a:br>
              <a:rPr lang="en-US" b="1" dirty="0"/>
            </a:br>
            <a:r>
              <a:rPr lang="en-US" b="1" dirty="0"/>
              <a:t>DAVIS BACON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690ED-E739-2A2E-F645-3B845BE3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566333"/>
            <a:ext cx="6554212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Prevailing Wage is required for the entire project: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Any construction, alteration, or repair activities over $2,000 funded in whole or in part with CDBG funds. It applies to laborers, mechanics, trades involved with construction, alterations, or repairs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Residential repairs are exempt for residential structures of seven or fewer units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Weekly certified payroll reports and onsite wage verification inspections are part of the prevailing wage requirements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All Projects and Programs are Subject to 29 CFR, Part 5, and HUD Handbook 1344.1 REV-3,     January 2023 Chapter 2 2-1</a:t>
            </a:r>
          </a:p>
        </p:txBody>
      </p:sp>
      <p:pic>
        <p:nvPicPr>
          <p:cNvPr id="4" name="Picture 3" descr="6 Tips for Surviving a Home Renovation While Living Onsite - Construction  Marketing Association Blog">
            <a:extLst>
              <a:ext uri="{FF2B5EF4-FFF2-40B4-BE49-F238E27FC236}">
                <a16:creationId xmlns:a16="http://schemas.microsoft.com/office/drawing/2014/main" id="{69D32441-4CA3-D6F5-C9A4-C90199959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5" y="612540"/>
            <a:ext cx="2837770" cy="1597259"/>
          </a:xfrm>
          <a:prstGeom prst="rect">
            <a:avLst/>
          </a:prstGeom>
        </p:spPr>
      </p:pic>
      <p:pic>
        <p:nvPicPr>
          <p:cNvPr id="5" name="Picture 4" descr="Electrician Prerequisites: What You Need to Start Your Training">
            <a:extLst>
              <a:ext uri="{FF2B5EF4-FFF2-40B4-BE49-F238E27FC236}">
                <a16:creationId xmlns:a16="http://schemas.microsoft.com/office/drawing/2014/main" id="{6AC53DE8-739D-2E12-769B-FCDA8E125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12" y="2133600"/>
            <a:ext cx="3124199" cy="2083206"/>
          </a:xfrm>
          <a:prstGeom prst="rect">
            <a:avLst/>
          </a:prstGeom>
        </p:spPr>
      </p:pic>
      <p:pic>
        <p:nvPicPr>
          <p:cNvPr id="9" name="Picture 8" descr="What is a Plumber? | Spencer Clarke Group">
            <a:extLst>
              <a:ext uri="{FF2B5EF4-FFF2-40B4-BE49-F238E27FC236}">
                <a16:creationId xmlns:a16="http://schemas.microsoft.com/office/drawing/2014/main" id="{624152C2-A8EA-0B81-E4B9-E293857E1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693" y="4156417"/>
            <a:ext cx="3082466" cy="2054977"/>
          </a:xfrm>
          <a:prstGeom prst="rect">
            <a:avLst/>
          </a:prstGeom>
        </p:spPr>
      </p:pic>
      <p:pic>
        <p:nvPicPr>
          <p:cNvPr id="6" name="Slide 7 Davis Bacon">
            <a:hlinkClick r:id="" action="ppaction://media"/>
            <a:extLst>
              <a:ext uri="{FF2B5EF4-FFF2-40B4-BE49-F238E27FC236}">
                <a16:creationId xmlns:a16="http://schemas.microsoft.com/office/drawing/2014/main" id="{0BB44568-076E-3970-3FC4-1659BC2E0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532" y="590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3643-3A8D-C0A5-319E-FDB5F52E7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3630-2EC8-3403-1926-A4606680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542" y="0"/>
            <a:ext cx="7222270" cy="1507067"/>
          </a:xfrm>
        </p:spPr>
        <p:txBody>
          <a:bodyPr>
            <a:normAutofit/>
          </a:bodyPr>
          <a:lstStyle/>
          <a:p>
            <a:r>
              <a:rPr lang="en-US" b="1" dirty="0"/>
              <a:t>Build America, buy America (BABA)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FB4C-EA40-7238-43A1-8C4168598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566333"/>
            <a:ext cx="6554212" cy="30818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BABA Requires: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All iron, steel, manufactured products, and construction materials used in federally funded infrastructure projects are produced in the United States.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All projects and programs are Subject to 2 CFR, Part 184</a:t>
            </a:r>
          </a:p>
        </p:txBody>
      </p:sp>
      <p:pic>
        <p:nvPicPr>
          <p:cNvPr id="6" name="Picture 5" descr="Iron vs Steel: Definition, Uses &amp; Key Differences | Sree Metaliks">
            <a:extLst>
              <a:ext uri="{FF2B5EF4-FFF2-40B4-BE49-F238E27FC236}">
                <a16:creationId xmlns:a16="http://schemas.microsoft.com/office/drawing/2014/main" id="{5BE79CD2-42A0-3729-4CF6-9EC208FD0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41" y="579919"/>
            <a:ext cx="2394084" cy="1710060"/>
          </a:xfrm>
          <a:prstGeom prst="rect">
            <a:avLst/>
          </a:prstGeom>
        </p:spPr>
      </p:pic>
      <p:pic>
        <p:nvPicPr>
          <p:cNvPr id="7" name="Picture 6" descr="Cement is a climate menace. Under Trump, fixing it just got harder. - The  Allegheny Front">
            <a:extLst>
              <a:ext uri="{FF2B5EF4-FFF2-40B4-BE49-F238E27FC236}">
                <a16:creationId xmlns:a16="http://schemas.microsoft.com/office/drawing/2014/main" id="{EAD13173-61CB-9B91-4E51-517EA6083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6" y="2166352"/>
            <a:ext cx="2969972" cy="1978411"/>
          </a:xfrm>
          <a:prstGeom prst="rect">
            <a:avLst/>
          </a:prstGeom>
        </p:spPr>
      </p:pic>
      <p:pic>
        <p:nvPicPr>
          <p:cNvPr id="16" name="Picture 15" descr="What is HVAC?">
            <a:extLst>
              <a:ext uri="{FF2B5EF4-FFF2-40B4-BE49-F238E27FC236}">
                <a16:creationId xmlns:a16="http://schemas.microsoft.com/office/drawing/2014/main" id="{9B3346FC-7195-3AF0-851E-E0CC38C9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65" y="4011169"/>
            <a:ext cx="2900495" cy="2008631"/>
          </a:xfrm>
          <a:prstGeom prst="rect">
            <a:avLst/>
          </a:prstGeom>
        </p:spPr>
      </p:pic>
      <p:pic>
        <p:nvPicPr>
          <p:cNvPr id="4" name="Slide 8 BABA">
            <a:hlinkClick r:id="" action="ppaction://media"/>
            <a:extLst>
              <a:ext uri="{FF2B5EF4-FFF2-40B4-BE49-F238E27FC236}">
                <a16:creationId xmlns:a16="http://schemas.microsoft.com/office/drawing/2014/main" id="{0EE59B7F-DC36-32D8-BFE9-35AA0F0CB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547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CE451-B760-F2B3-037E-BDE2B4E8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DB2D-B8DE-89C0-86C0-6A994DA8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542" y="0"/>
            <a:ext cx="6993670" cy="1507067"/>
          </a:xfrm>
        </p:spPr>
        <p:txBody>
          <a:bodyPr>
            <a:normAutofit/>
          </a:bodyPr>
          <a:lstStyle/>
          <a:p>
            <a:r>
              <a:rPr lang="en-US" b="1" dirty="0"/>
              <a:t>PROCUREMENT /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8445-D8B3-99AD-8D25-6A1471EA2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00" y="1109133"/>
            <a:ext cx="6935212" cy="36152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Statutory Requirements Subject to 2 CFR 200 and 24 CFR Part 570</a:t>
            </a:r>
          </a:p>
          <a:p>
            <a:r>
              <a:rPr lang="en-US" b="1" dirty="0">
                <a:solidFill>
                  <a:schemeClr val="tx1"/>
                </a:solidFill>
              </a:rPr>
              <a:t>Difference Between –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Invitation to Bid (ITB)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Request for Proposals (RFP)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Architectural and Engineering (A&amp;E) solicitations and the Brooks Act</a:t>
            </a:r>
          </a:p>
          <a:p>
            <a:r>
              <a:rPr lang="en-US" b="1" dirty="0">
                <a:solidFill>
                  <a:schemeClr val="tx1"/>
                </a:solidFill>
              </a:rPr>
              <a:t>Conflict of Interest and Other Ethics Violations</a:t>
            </a:r>
          </a:p>
          <a:p>
            <a:r>
              <a:rPr lang="en-US" b="1" dirty="0">
                <a:solidFill>
                  <a:schemeClr val="tx1"/>
                </a:solidFill>
              </a:rPr>
              <a:t>The Principle of Open and Fair Competition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54074D-BC62-6576-98B6-B7F26C771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2" y="4191000"/>
            <a:ext cx="2473205" cy="1767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41317-C6EC-4206-DBB7-B2E94E82E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407" y="3210338"/>
            <a:ext cx="2266253" cy="1607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61529-EE9A-A6FE-DD1C-0DBEAE9850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017"/>
          <a:stretch>
            <a:fillRect/>
          </a:stretch>
        </p:blipFill>
        <p:spPr>
          <a:xfrm>
            <a:off x="170665" y="1295400"/>
            <a:ext cx="3665964" cy="2231650"/>
          </a:xfrm>
          <a:prstGeom prst="rect">
            <a:avLst/>
          </a:prstGeom>
        </p:spPr>
      </p:pic>
      <p:pic>
        <p:nvPicPr>
          <p:cNvPr id="6" name="Slide 9 Procurement">
            <a:hlinkClick r:id="" action="ppaction://media"/>
            <a:extLst>
              <a:ext uri="{FF2B5EF4-FFF2-40B4-BE49-F238E27FC236}">
                <a16:creationId xmlns:a16="http://schemas.microsoft.com/office/drawing/2014/main" id="{03917945-1A46-3E13-4F31-F085D1BBC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212" y="5977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99bf8764-ae15-472e-8cd7-ff3bb072a3a1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D908DDD6A84848BDE73A4E6F004729" ma:contentTypeVersion="2" ma:contentTypeDescription="Create a new document." ma:contentTypeScope="" ma:versionID="fdcaa97a24c6e60f04e24e7f5c4cd40c">
  <xsd:schema xmlns:xsd="http://www.w3.org/2001/XMLSchema" xmlns:xs="http://www.w3.org/2001/XMLSchema" xmlns:p="http://schemas.microsoft.com/office/2006/metadata/properties" xmlns:ns1="http://schemas.microsoft.com/sharepoint/v3" xmlns:ns2="99bf8764-ae15-472e-8cd7-ff3bb072a3a1" targetNamespace="http://schemas.microsoft.com/office/2006/metadata/properties" ma:root="true" ma:fieldsID="d87a3161e853598785881b3d5a2e59cb" ns1:_="" ns2:_="">
    <xsd:import namespace="http://schemas.microsoft.com/sharepoint/v3"/>
    <xsd:import namespace="99bf8764-ae15-472e-8cd7-ff3bb072a3a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f8764-ae15-472e-8cd7-ff3bb072a3a1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E9CD55-2343-45CE-B125-1A09E9991B41}"/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4873beb7-5857-4685-be1f-d57550cc96cc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ECE3685-E7A1-4484-B3BE-8A305AE8F6B8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16329</TotalTime>
  <Words>1467</Words>
  <Application>Microsoft Office PowerPoint</Application>
  <PresentationFormat>Custom</PresentationFormat>
  <Paragraphs>196</Paragraphs>
  <Slides>24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Century Gothic</vt:lpstr>
      <vt:lpstr>Euphemia</vt:lpstr>
      <vt:lpstr>Wingdings 3</vt:lpstr>
      <vt:lpstr>Slice</vt:lpstr>
      <vt:lpstr>Marion County community &amp; economic development</vt:lpstr>
      <vt:lpstr>WHAT IS CDBG/HOME</vt:lpstr>
      <vt:lpstr>WHAT IS CDBG/HOME</vt:lpstr>
      <vt:lpstr>FUNDING SOURCE –  U.S. FEDERAL GOVERNMENT</vt:lpstr>
      <vt:lpstr>CDBG FUNDING CRITICAL AREAS OF COMPLIANCE </vt:lpstr>
      <vt:lpstr>ENVIRONMENTAL review</vt:lpstr>
      <vt:lpstr>PREVAILING WAGE /  DAVIS BACON</vt:lpstr>
      <vt:lpstr>Build America, buy America (BABA)</vt:lpstr>
      <vt:lpstr>PROCUREMENT / ACQUISITION</vt:lpstr>
      <vt:lpstr>STILL INTERESTED?</vt:lpstr>
      <vt:lpstr>Current COUNTY BASED PROGRAMS</vt:lpstr>
      <vt:lpstr>CURRENT COMMUNITY programs</vt:lpstr>
      <vt:lpstr>PowerPoint Presentation</vt:lpstr>
      <vt:lpstr>The funding interest form</vt:lpstr>
      <vt:lpstr>The full application form</vt:lpstr>
      <vt:lpstr>The full application form</vt:lpstr>
      <vt:lpstr>The full application form</vt:lpstr>
      <vt:lpstr>The full application form</vt:lpstr>
      <vt:lpstr>The full application form</vt:lpstr>
      <vt:lpstr>The full application form</vt:lpstr>
      <vt:lpstr>The full application form</vt:lpstr>
      <vt:lpstr>The full application form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Interested Applicant Workshop Slides with Narration</dc:title>
  <dc:creator>Madame</dc:creator>
  <cp:lastModifiedBy>Stephen Dickey</cp:lastModifiedBy>
  <cp:revision>319</cp:revision>
  <cp:lastPrinted>2026-06-22T22:21:31Z</cp:lastPrinted>
  <dcterms:created xsi:type="dcterms:W3CDTF">2017-05-31T01:23:40Z</dcterms:created>
  <dcterms:modified xsi:type="dcterms:W3CDTF">2026-07-20T17:16:10Z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0x010100E0D908DDD6A84848BDE73A4E6F004729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