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373" r:id="rId5"/>
    <p:sldId id="346" r:id="rId6"/>
    <p:sldId id="397" r:id="rId7"/>
    <p:sldId id="398" r:id="rId8"/>
    <p:sldId id="405" r:id="rId9"/>
    <p:sldId id="269" r:id="rId10"/>
    <p:sldId id="291" r:id="rId11"/>
    <p:sldId id="328" r:id="rId12"/>
    <p:sldId id="335" r:id="rId13"/>
    <p:sldId id="350" r:id="rId14"/>
    <p:sldId id="368" r:id="rId15"/>
    <p:sldId id="349" r:id="rId16"/>
    <p:sldId id="352" r:id="rId17"/>
    <p:sldId id="348" r:id="rId18"/>
    <p:sldId id="354" r:id="rId19"/>
    <p:sldId id="341" r:id="rId20"/>
    <p:sldId id="355" r:id="rId21"/>
    <p:sldId id="356" r:id="rId22"/>
    <p:sldId id="371" r:id="rId23"/>
    <p:sldId id="372" r:id="rId24"/>
    <p:sldId id="390" r:id="rId25"/>
    <p:sldId id="358" r:id="rId26"/>
    <p:sldId id="395" r:id="rId27"/>
    <p:sldId id="400" r:id="rId28"/>
    <p:sldId id="401" r:id="rId29"/>
    <p:sldId id="402" r:id="rId30"/>
    <p:sldId id="399" r:id="rId31"/>
    <p:sldId id="387" r:id="rId32"/>
    <p:sldId id="338" r:id="rId33"/>
    <p:sldId id="388" r:id="rId34"/>
    <p:sldId id="364" r:id="rId35"/>
    <p:sldId id="345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DA4"/>
    <a:srgbClr val="285BC2"/>
    <a:srgbClr val="67A176"/>
    <a:srgbClr val="E3E1E1"/>
    <a:srgbClr val="8BB797"/>
    <a:srgbClr val="27467D"/>
    <a:srgbClr val="67A0A1"/>
    <a:srgbClr val="88E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C2BC6A3F-2AA8-4185-B5BC-7B99815D6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C5702A62-9986-449D-8630-02BD2019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7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F5AA6003-0A60-4EEF-8265-2AD7154B227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2" tIns="47951" rIns="95902" bIns="479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5902" tIns="47951" rIns="95902" bIns="479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1726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1726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5A377679-BC04-43C6-85FF-8673A47D5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C856BD-88DA-44E7-8695-D89A31C3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08FED-8CF2-4204-84F0-B711565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9F693-3D99-4D1E-BD83-4E0C5DB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ED186-FDD9-48E6-B122-4B046E0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mbrace\Downloads\NDBeLenglarge_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6075701"/>
            <a:ext cx="2770559" cy="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2296" y="91440"/>
            <a:ext cx="8586216" cy="6684264"/>
          </a:xfrm>
          <a:prstGeom prst="rect">
            <a:avLst/>
          </a:prstGeom>
          <a:solidFill>
            <a:srgbClr val="67A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767451" y="91439"/>
            <a:ext cx="3320917" cy="5281119"/>
          </a:xfrm>
          <a:prstGeom prst="rect">
            <a:avLst/>
          </a:prstGeom>
          <a:solidFill>
            <a:srgbClr val="285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796528" y="5774076"/>
            <a:ext cx="3313176" cy="100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BDAFAD4A-413C-4B05-AE82-77B7E86EA8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51" y="5476534"/>
            <a:ext cx="3349994" cy="12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FA9EE-1E46-469D-A280-15CCE0E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C37C26-A98F-480E-9200-35BECB98D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384E3-1E7C-4CD2-9391-19EE14E3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1461A-DCDD-4C5C-9018-69DED89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774FE-AA35-40A1-99CB-9E2D9F6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B38685-0DD0-467F-A41E-6FAE0D64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6C01FE-839E-4CA9-AC7A-118AE795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C0555-D4D1-46C0-A39E-0A35E6CB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A59E2-B4FF-41EC-9B9C-B9076659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5212E-D63D-4DB6-92BD-AC0AAD3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947C07-D4FA-49F9-B6C4-2A9EF62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19B2A-FDB6-4665-A749-D7DEFEE9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8656B4-90DB-45D4-BC77-12FC9E2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F0DED-930A-4F1E-9233-08DEB89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660C8-55EE-4A17-BBBD-F474D095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F6260-3B24-4A53-9C62-F51C7D9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D761F-CA14-4789-9A9A-7ACD9E09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E84AB-CFC7-46E6-A7C4-85B8E5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6A310-0D89-45B5-BD00-C78D0CCE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3EC01B-3523-4013-951F-5EAE1F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0DAB4-5EB0-4BAF-AF28-36709C4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2A630C-3C78-4711-9EEF-C3ADF65E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9B3E3C-601D-49F6-9A67-36623A4C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D8E0E2-AD6C-43ED-AAC5-E578DF6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484CDD-736D-46E5-8A74-CB24ADE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39D6EA-91D8-405F-8D39-20CF1C9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288FC-F170-4252-A331-45A16B89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CA2D6B-4B8D-4E84-B652-AFAF16D6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FF9BB9-7493-48D4-8B16-B7E3FEDD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638D09-21C5-4A0A-92A4-46EF472D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2C5D6A-C97C-40DC-AAC4-1081DAE9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CC2-B8C1-4A14-9BF4-3A7BD0B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BA99E9-3272-464B-86CC-6D5BA08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44C61B-8CF0-4291-AB0E-3F2D22F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42578-7126-493B-A5B1-99AD668C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0297B0-7046-4EF2-8454-45E507B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1AA7DA-D70C-47F6-8EE4-8B5A4D80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4D8E36-EE0E-4923-B63F-86B3D639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9F2F6C-9A2C-4F5D-ADFD-935B3E27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E5644-FD83-404D-9E40-F75CE693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4FDB93-FAB1-4139-84F9-2A126E2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CFDFA-04D7-4E38-8071-024AB2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27ECF-C988-4AD6-AE2D-09EAD85D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7EAA48-957A-4CF8-9DED-3204BA01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490173-E4A5-4012-AA42-4D447B6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4342ED-491D-4CFC-8C6E-29DD097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1B862D-BECD-4D37-892B-195D4DD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B6ACD-412F-47F6-B1C9-885C5629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7C5E5-5BB2-47DE-B1CC-E2880559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673313-4085-4AB6-8DDF-5996B197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1981E-5D56-4A52-992A-93EADECA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724E83-9724-4E99-BD40-B13E208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90B784-D0BC-41AA-90D6-988CD1C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3BA8FD-9A81-4512-AB82-A32FE87E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95920-4D1C-465A-8DDD-1363605A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E57BD5-0143-44FE-9513-5A27A81B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2F3C4-F25F-45FA-A6AE-90689C09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E9646-7F68-4CFD-B960-CC6736F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91440" y="104502"/>
            <a:ext cx="8684570" cy="66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2021-2025 Marion County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Consolidated Plan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and Analysis of Impediments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Welcome to the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Housing and Homelessness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Focus Group!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0848" y="1202543"/>
            <a:ext cx="2788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Population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Implications does that have on services and housing needs?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8390CB-7D8B-4BEA-98D8-897F5B75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6" y="1009485"/>
            <a:ext cx="7969684" cy="4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6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3960" y="1192148"/>
            <a:ext cx="322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much change in racial and ethnic makeup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1865064-DC93-4543-8B11-BA6E33E06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9459"/>
              </p:ext>
            </p:extLst>
          </p:nvPr>
        </p:nvGraphicFramePr>
        <p:xfrm>
          <a:off x="571499" y="1949827"/>
          <a:ext cx="7281604" cy="3600038"/>
        </p:xfrm>
        <a:graphic>
          <a:graphicData uri="http://schemas.openxmlformats.org/drawingml/2006/table">
            <a:tbl>
              <a:tblPr firstRow="1" firstCol="1" bandRow="1"/>
              <a:tblGrid>
                <a:gridCol w="2293453">
                  <a:extLst>
                    <a:ext uri="{9D8B030D-6E8A-4147-A177-3AD203B41FA5}">
                      <a16:colId xmlns:a16="http://schemas.microsoft.com/office/drawing/2014/main" xmlns="" val="3731072181"/>
                    </a:ext>
                  </a:extLst>
                </a:gridCol>
                <a:gridCol w="1141940">
                  <a:extLst>
                    <a:ext uri="{9D8B030D-6E8A-4147-A177-3AD203B41FA5}">
                      <a16:colId xmlns:a16="http://schemas.microsoft.com/office/drawing/2014/main" xmlns="" val="2987476551"/>
                    </a:ext>
                  </a:extLst>
                </a:gridCol>
                <a:gridCol w="1238551">
                  <a:extLst>
                    <a:ext uri="{9D8B030D-6E8A-4147-A177-3AD203B41FA5}">
                      <a16:colId xmlns:a16="http://schemas.microsoft.com/office/drawing/2014/main" xmlns="" val="904223087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xmlns="" val="1359046585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xmlns="" val="3013338461"/>
                    </a:ext>
                  </a:extLst>
                </a:gridCol>
              </a:tblGrid>
              <a:tr h="86598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by Race and Ethnicity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328885"/>
                  </a:ext>
                </a:extLst>
              </a:tr>
              <a:tr h="1857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697574"/>
                  </a:ext>
                </a:extLst>
              </a:tr>
              <a:tr h="185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622136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145,260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334559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660742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888278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991840"/>
                  </a:ext>
                </a:extLst>
              </a:tr>
              <a:tr h="161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Hawaiian/ Pacific Islander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937698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143711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or More Races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208045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184,937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197,430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718573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136,884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142,866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806084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85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04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Rate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people over 75 have a disability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1C4A14D-E303-4EC3-BB83-5C8F8814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90514"/>
              </p:ext>
            </p:extLst>
          </p:nvPr>
        </p:nvGraphicFramePr>
        <p:xfrm>
          <a:off x="332509" y="1901639"/>
          <a:ext cx="8015424" cy="3301147"/>
        </p:xfrm>
        <a:graphic>
          <a:graphicData uri="http://schemas.openxmlformats.org/drawingml/2006/table">
            <a:tbl>
              <a:tblPr firstRow="1" firstCol="1" bandRow="1"/>
              <a:tblGrid>
                <a:gridCol w="1028144">
                  <a:extLst>
                    <a:ext uri="{9D8B030D-6E8A-4147-A177-3AD203B41FA5}">
                      <a16:colId xmlns:a16="http://schemas.microsoft.com/office/drawing/2014/main" xmlns="" val="1262022846"/>
                    </a:ext>
                  </a:extLst>
                </a:gridCol>
                <a:gridCol w="1105806">
                  <a:extLst>
                    <a:ext uri="{9D8B030D-6E8A-4147-A177-3AD203B41FA5}">
                      <a16:colId xmlns:a16="http://schemas.microsoft.com/office/drawing/2014/main" xmlns="" val="722628363"/>
                    </a:ext>
                  </a:extLst>
                </a:gridCol>
                <a:gridCol w="1105806">
                  <a:extLst>
                    <a:ext uri="{9D8B030D-6E8A-4147-A177-3AD203B41FA5}">
                      <a16:colId xmlns:a16="http://schemas.microsoft.com/office/drawing/2014/main" xmlns="" val="1552933353"/>
                    </a:ext>
                  </a:extLst>
                </a:gridCol>
                <a:gridCol w="1171155">
                  <a:extLst>
                    <a:ext uri="{9D8B030D-6E8A-4147-A177-3AD203B41FA5}">
                      <a16:colId xmlns:a16="http://schemas.microsoft.com/office/drawing/2014/main" xmlns="" val="2843810569"/>
                    </a:ext>
                  </a:extLst>
                </a:gridCol>
                <a:gridCol w="1171155">
                  <a:extLst>
                    <a:ext uri="{9D8B030D-6E8A-4147-A177-3AD203B41FA5}">
                      <a16:colId xmlns:a16="http://schemas.microsoft.com/office/drawing/2014/main" xmlns="" val="1780089978"/>
                    </a:ext>
                  </a:extLst>
                </a:gridCol>
                <a:gridCol w="1216679">
                  <a:extLst>
                    <a:ext uri="{9D8B030D-6E8A-4147-A177-3AD203B41FA5}">
                      <a16:colId xmlns:a16="http://schemas.microsoft.com/office/drawing/2014/main" xmlns="" val="727165092"/>
                    </a:ext>
                  </a:extLst>
                </a:gridCol>
                <a:gridCol w="1216679">
                  <a:extLst>
                    <a:ext uri="{9D8B030D-6E8A-4147-A177-3AD203B41FA5}">
                      <a16:colId xmlns:a16="http://schemas.microsoft.com/office/drawing/2014/main" xmlns="" val="1852399824"/>
                    </a:ext>
                  </a:extLst>
                </a:gridCol>
              </a:tblGrid>
              <a:tr h="105118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by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33731"/>
                  </a:ext>
                </a:extLst>
              </a:tr>
              <a:tr h="2254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8980064"/>
                  </a:ext>
                </a:extLst>
              </a:tr>
              <a:tr h="446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714293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505467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to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609433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5805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to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992298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to 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344548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or Older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819032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27,747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30277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32509" y="4727774"/>
            <a:ext cx="8015423" cy="228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Homelessness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83506"/>
              </p:ext>
            </p:extLst>
          </p:nvPr>
        </p:nvGraphicFramePr>
        <p:xfrm>
          <a:off x="1360089" y="1945735"/>
          <a:ext cx="6121400" cy="1529715"/>
        </p:xfrm>
        <a:graphic>
          <a:graphicData uri="http://schemas.openxmlformats.org/drawingml/2006/table">
            <a:tbl>
              <a:tblPr firstRow="1" firstCol="1" bandRow="1"/>
              <a:tblGrid>
                <a:gridCol w="143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72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Homeless Count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Marion and Polk Counties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72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2016-2020 PIT Count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1,617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624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3960" y="1704212"/>
            <a:ext cx="322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in PIT count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Incomes are Rising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making at least $60k a year increasing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96C009-4AA7-45C7-BD8C-10E4D91C6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75584"/>
              </p:ext>
            </p:extLst>
          </p:nvPr>
        </p:nvGraphicFramePr>
        <p:xfrm>
          <a:off x="446809" y="1039092"/>
          <a:ext cx="7998552" cy="4917707"/>
        </p:xfrm>
        <a:graphic>
          <a:graphicData uri="http://schemas.openxmlformats.org/drawingml/2006/table">
            <a:tbl>
              <a:tblPr firstRow="1" firstCol="1" bandRow="1"/>
              <a:tblGrid>
                <a:gridCol w="1922586">
                  <a:extLst>
                    <a:ext uri="{9D8B030D-6E8A-4147-A177-3AD203B41FA5}">
                      <a16:colId xmlns:a16="http://schemas.microsoft.com/office/drawing/2014/main" xmlns="" val="3392547978"/>
                    </a:ext>
                  </a:extLst>
                </a:gridCol>
                <a:gridCol w="1694609">
                  <a:extLst>
                    <a:ext uri="{9D8B030D-6E8A-4147-A177-3AD203B41FA5}">
                      <a16:colId xmlns:a16="http://schemas.microsoft.com/office/drawing/2014/main" xmlns="" val="354240688"/>
                    </a:ext>
                  </a:extLst>
                </a:gridCol>
                <a:gridCol w="1694609">
                  <a:extLst>
                    <a:ext uri="{9D8B030D-6E8A-4147-A177-3AD203B41FA5}">
                      <a16:colId xmlns:a16="http://schemas.microsoft.com/office/drawing/2014/main" xmlns="" val="171775568"/>
                    </a:ext>
                  </a:extLst>
                </a:gridCol>
                <a:gridCol w="1343374">
                  <a:extLst>
                    <a:ext uri="{9D8B030D-6E8A-4147-A177-3AD203B41FA5}">
                      <a16:colId xmlns:a16="http://schemas.microsoft.com/office/drawing/2014/main" xmlns="" val="415318407"/>
                    </a:ext>
                  </a:extLst>
                </a:gridCol>
                <a:gridCol w="1343374">
                  <a:extLst>
                    <a:ext uri="{9D8B030D-6E8A-4147-A177-3AD203B41FA5}">
                      <a16:colId xmlns:a16="http://schemas.microsoft.com/office/drawing/2014/main" xmlns="" val="2442291398"/>
                    </a:ext>
                  </a:extLst>
                </a:gridCol>
              </a:tblGrid>
              <a:tr h="92177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802736"/>
                  </a:ext>
                </a:extLst>
              </a:tr>
              <a:tr h="1977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1393756"/>
                  </a:ext>
                </a:extLst>
              </a:tr>
              <a:tr h="197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29426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$10,000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3,532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03141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 to $14,999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82312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$15,000 to $19,999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80345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 to $24,999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628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$25,000 to $29,999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4438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$30,000 to $34,999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3,666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832190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 to $39,999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3,181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71493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 to $44,999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0194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$45,000 to $49,999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31760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 to $59,999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6,177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16322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$60,000 to $74,999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265066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$75,000 to $99,999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10,197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06142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$100,000 to $124,999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39893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$125,000 to $149,999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3526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$150,000 to $199,999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4176054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$200,000 or more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404952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19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446808" y="4281055"/>
            <a:ext cx="7998551" cy="1222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is decreasing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92B144F-D336-4B47-B75A-D5BF917F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37960"/>
              </p:ext>
            </p:extLst>
          </p:nvPr>
        </p:nvGraphicFramePr>
        <p:xfrm>
          <a:off x="1102793" y="1704212"/>
          <a:ext cx="6572653" cy="3232566"/>
        </p:xfrm>
        <a:graphic>
          <a:graphicData uri="http://schemas.openxmlformats.org/drawingml/2006/table">
            <a:tbl>
              <a:tblPr firstRow="1" firstCol="1" bandRow="1"/>
              <a:tblGrid>
                <a:gridCol w="1425835">
                  <a:extLst>
                    <a:ext uri="{9D8B030D-6E8A-4147-A177-3AD203B41FA5}">
                      <a16:colId xmlns:a16="http://schemas.microsoft.com/office/drawing/2014/main" xmlns="" val="3741048327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1966092016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2940817722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2857883164"/>
                    </a:ext>
                  </a:extLst>
                </a:gridCol>
                <a:gridCol w="869313">
                  <a:extLst>
                    <a:ext uri="{9D8B030D-6E8A-4147-A177-3AD203B41FA5}">
                      <a16:colId xmlns:a16="http://schemas.microsoft.com/office/drawing/2014/main" xmlns="" val="172439919"/>
                    </a:ext>
                  </a:extLst>
                </a:gridCol>
              </a:tblGrid>
              <a:tr h="110480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by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381049"/>
                  </a:ext>
                </a:extLst>
              </a:tr>
              <a:tr h="2369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694633"/>
                  </a:ext>
                </a:extLst>
              </a:tr>
              <a:tr h="4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Poverty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Poverty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173804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503689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to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7292007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881968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or Older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40812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064540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6522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167530" y="4703434"/>
            <a:ext cx="5507916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0572D9F-C61B-4323-A882-BB60D116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32" y="1091586"/>
            <a:ext cx="35750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 and Median Earnings by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Workers are in moderately paid industries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D80ABB-DD7A-4CE6-ADD3-C4CFC90DE0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9" y="1368585"/>
            <a:ext cx="6653646" cy="4710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5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971DBBC-7D4A-4C98-83D3-33A299F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02" y="111784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Unemployment 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Marion County Service Area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2019 BLS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Falling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7CC8BF-64DF-483F-8D01-15111EDA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17" y="1704212"/>
            <a:ext cx="7004147" cy="4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Housing Not Changing Much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8DC75CF-033D-4F9B-9A87-0B9B342DA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7969"/>
              </p:ext>
            </p:extLst>
          </p:nvPr>
        </p:nvGraphicFramePr>
        <p:xfrm>
          <a:off x="966354" y="1778621"/>
          <a:ext cx="7003472" cy="3163643"/>
        </p:xfrm>
        <a:graphic>
          <a:graphicData uri="http://schemas.openxmlformats.org/drawingml/2006/table">
            <a:tbl>
              <a:tblPr firstRow="1" firstCol="1" bandRow="1"/>
              <a:tblGrid>
                <a:gridCol w="1598754">
                  <a:extLst>
                    <a:ext uri="{9D8B030D-6E8A-4147-A177-3AD203B41FA5}">
                      <a16:colId xmlns:a16="http://schemas.microsoft.com/office/drawing/2014/main" xmlns="" val="2838465290"/>
                    </a:ext>
                  </a:extLst>
                </a:gridCol>
                <a:gridCol w="1515777">
                  <a:extLst>
                    <a:ext uri="{9D8B030D-6E8A-4147-A177-3AD203B41FA5}">
                      <a16:colId xmlns:a16="http://schemas.microsoft.com/office/drawing/2014/main" xmlns="" val="3456013450"/>
                    </a:ext>
                  </a:extLst>
                </a:gridCol>
                <a:gridCol w="1515777">
                  <a:extLst>
                    <a:ext uri="{9D8B030D-6E8A-4147-A177-3AD203B41FA5}">
                      <a16:colId xmlns:a16="http://schemas.microsoft.com/office/drawing/2014/main" xmlns="" val="418899715"/>
                    </a:ext>
                  </a:extLst>
                </a:gridCol>
                <a:gridCol w="1186582">
                  <a:extLst>
                    <a:ext uri="{9D8B030D-6E8A-4147-A177-3AD203B41FA5}">
                      <a16:colId xmlns:a16="http://schemas.microsoft.com/office/drawing/2014/main" xmlns="" val="2681145314"/>
                    </a:ext>
                  </a:extLst>
                </a:gridCol>
                <a:gridCol w="1186582">
                  <a:extLst>
                    <a:ext uri="{9D8B030D-6E8A-4147-A177-3AD203B41FA5}">
                      <a16:colId xmlns:a16="http://schemas.microsoft.com/office/drawing/2014/main" xmlns="" val="707289427"/>
                    </a:ext>
                  </a:extLst>
                </a:gridCol>
              </a:tblGrid>
              <a:tr h="120949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624701"/>
                  </a:ext>
                </a:extLst>
              </a:tr>
              <a:tr h="1993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484354"/>
                  </a:ext>
                </a:extLst>
              </a:tr>
              <a:tr h="199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579263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Single-Family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9436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237158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 or Four-Plex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769125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200373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897348"/>
                  </a:ext>
                </a:extLst>
              </a:tr>
              <a:tr h="271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Boat, RV, Van,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330410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56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Owner-occupied Units Maintaining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F3BA7C9-828D-4A2B-98D3-7497AF667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03700"/>
              </p:ext>
            </p:extLst>
          </p:nvPr>
        </p:nvGraphicFramePr>
        <p:xfrm>
          <a:off x="1018248" y="1916505"/>
          <a:ext cx="6671928" cy="3024989"/>
        </p:xfrm>
        <a:graphic>
          <a:graphicData uri="http://schemas.openxmlformats.org/drawingml/2006/table">
            <a:tbl>
              <a:tblPr firstRow="1" firstCol="1" bandRow="1"/>
              <a:tblGrid>
                <a:gridCol w="2098730">
                  <a:extLst>
                    <a:ext uri="{9D8B030D-6E8A-4147-A177-3AD203B41FA5}">
                      <a16:colId xmlns:a16="http://schemas.microsoft.com/office/drawing/2014/main" xmlns="" val="3979392966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xmlns="" val="2040979762"/>
                    </a:ext>
                  </a:extLst>
                </a:gridCol>
                <a:gridCol w="1175995">
                  <a:extLst>
                    <a:ext uri="{9D8B030D-6E8A-4147-A177-3AD203B41FA5}">
                      <a16:colId xmlns:a16="http://schemas.microsoft.com/office/drawing/2014/main" xmlns="" val="4077195484"/>
                    </a:ext>
                  </a:extLst>
                </a:gridCol>
                <a:gridCol w="1175995">
                  <a:extLst>
                    <a:ext uri="{9D8B030D-6E8A-4147-A177-3AD203B41FA5}">
                      <a16:colId xmlns:a16="http://schemas.microsoft.com/office/drawing/2014/main" xmlns="" val="1759579036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xmlns="" val="2977091493"/>
                    </a:ext>
                  </a:extLst>
                </a:gridCol>
              </a:tblGrid>
              <a:tr h="120497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888920"/>
                  </a:ext>
                </a:extLst>
              </a:tr>
              <a:tr h="25846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248753"/>
                  </a:ext>
                </a:extLst>
              </a:tr>
              <a:tr h="258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602651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Occupied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964715"/>
                  </a:ext>
                </a:extLst>
              </a:tr>
              <a:tr h="269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Owner-Occupied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66.0%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49951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Renter-Occupied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34.0%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392467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172867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7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379140" y="312235"/>
            <a:ext cx="8285357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Why Prepare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Consolidated Plan?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 exchange for receiving HUD funds, recipients must prepare four things: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rgbClr val="000099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1. A Five-Year Consolidated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2. Annual Action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3. Performance and Evaluation Report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4. Analysis of Impediments to Fair Housing Choice</a:t>
            </a:r>
            <a:endParaRPr lang="en-US" altLang="en-US" sz="33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Units build between 1960 and 2010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3647AF-BA1D-49CB-B002-BA38246C3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20800"/>
              </p:ext>
            </p:extLst>
          </p:nvPr>
        </p:nvGraphicFramePr>
        <p:xfrm>
          <a:off x="1236519" y="1589808"/>
          <a:ext cx="5837958" cy="3560707"/>
        </p:xfrm>
        <a:graphic>
          <a:graphicData uri="http://schemas.openxmlformats.org/drawingml/2006/table">
            <a:tbl>
              <a:tblPr firstRow="1" firstCol="1" bandRow="1"/>
              <a:tblGrid>
                <a:gridCol w="1196685">
                  <a:extLst>
                    <a:ext uri="{9D8B030D-6E8A-4147-A177-3AD203B41FA5}">
                      <a16:colId xmlns:a16="http://schemas.microsoft.com/office/drawing/2014/main" xmlns="" val="1410730212"/>
                    </a:ext>
                  </a:extLst>
                </a:gridCol>
                <a:gridCol w="1117089">
                  <a:extLst>
                    <a:ext uri="{9D8B030D-6E8A-4147-A177-3AD203B41FA5}">
                      <a16:colId xmlns:a16="http://schemas.microsoft.com/office/drawing/2014/main" xmlns="" val="780885073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xmlns="" val="3543536402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xmlns="" val="2563776231"/>
                    </a:ext>
                  </a:extLst>
                </a:gridCol>
                <a:gridCol w="978940">
                  <a:extLst>
                    <a:ext uri="{9D8B030D-6E8A-4147-A177-3AD203B41FA5}">
                      <a16:colId xmlns:a16="http://schemas.microsoft.com/office/drawing/2014/main" xmlns="" val="1341856123"/>
                    </a:ext>
                  </a:extLst>
                </a:gridCol>
              </a:tblGrid>
              <a:tr h="96800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Year Home Built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9422141"/>
                  </a:ext>
                </a:extLst>
              </a:tr>
              <a:tr h="2076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Built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74973"/>
                  </a:ext>
                </a:extLst>
              </a:tr>
              <a:tr h="207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379314"/>
                  </a:ext>
                </a:extLst>
              </a:tr>
              <a:tr h="279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 or Earlier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727095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 to 1949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848830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 to 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403136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 to 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403702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 to 1979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093390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 to 1989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875311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 to 1999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742932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to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635803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or Later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064873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38659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1236518" y="3657600"/>
            <a:ext cx="5837957" cy="1038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“Other” vacant units are increasing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99E342A-F48F-4972-B0B2-221AEA7C1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97004"/>
              </p:ext>
            </p:extLst>
          </p:nvPr>
        </p:nvGraphicFramePr>
        <p:xfrm>
          <a:off x="623944" y="1984664"/>
          <a:ext cx="7563709" cy="3034017"/>
        </p:xfrm>
        <a:graphic>
          <a:graphicData uri="http://schemas.openxmlformats.org/drawingml/2006/table">
            <a:tbl>
              <a:tblPr firstRow="1" firstCol="1" bandRow="1"/>
              <a:tblGrid>
                <a:gridCol w="3305150">
                  <a:extLst>
                    <a:ext uri="{9D8B030D-6E8A-4147-A177-3AD203B41FA5}">
                      <a16:colId xmlns:a16="http://schemas.microsoft.com/office/drawing/2014/main" xmlns="" val="807695615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xmlns="" val="1910405332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xmlns="" val="1123660902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xmlns="" val="214768946"/>
                    </a:ext>
                  </a:extLst>
                </a:gridCol>
                <a:gridCol w="999717">
                  <a:extLst>
                    <a:ext uri="{9D8B030D-6E8A-4147-A177-3AD203B41FA5}">
                      <a16:colId xmlns:a16="http://schemas.microsoft.com/office/drawing/2014/main" xmlns="" val="3098507049"/>
                    </a:ext>
                  </a:extLst>
                </a:gridCol>
              </a:tblGrid>
              <a:tr h="93089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 of Vacant Housing Units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233219"/>
                  </a:ext>
                </a:extLst>
              </a:tr>
              <a:tr h="1996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462988"/>
                  </a:ext>
                </a:extLst>
              </a:tr>
              <a:tr h="19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584775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899193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085065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6806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496752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Seasonal, Recreational, or Occasional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080027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Migrant Workers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189826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Vacant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975 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1,784 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759004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3671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623943" y="4506032"/>
            <a:ext cx="7563710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Problems*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525" y="1442113"/>
            <a:ext cx="81961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Households are considered to have housing problems if they have one of more of the four problems:</a:t>
            </a:r>
          </a:p>
          <a:p>
            <a:endParaRPr lang="en-US" sz="3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1. Housing unit lacks complete kitchen facilities;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2. Housing unit lacks complete plumbing facilities;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3. Household is overcrowded; and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4. Household is cost burdened.</a:t>
            </a: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en-US" b="1" dirty="0">
                <a:solidFill>
                  <a:schemeClr val="tx2"/>
                </a:solidFill>
                <a:ea typeface="Calibri"/>
                <a:cs typeface="Times New Roman"/>
              </a:rPr>
              <a:t>*As defined by HUD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Burdened defined as spending more than 30% of household income on housing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3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Percentage of households lacking kitchen or plumbing facilities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73B4469-6BE3-467A-A76C-70A45471E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7449"/>
              </p:ext>
            </p:extLst>
          </p:nvPr>
        </p:nvGraphicFramePr>
        <p:xfrm>
          <a:off x="1353313" y="1253970"/>
          <a:ext cx="5961888" cy="2317568"/>
        </p:xfrm>
        <a:graphic>
          <a:graphicData uri="http://schemas.openxmlformats.org/drawingml/2006/table">
            <a:tbl>
              <a:tblPr firstRow="1" firstCol="1" bandRow="1"/>
              <a:tblGrid>
                <a:gridCol w="2570773">
                  <a:extLst>
                    <a:ext uri="{9D8B030D-6E8A-4147-A177-3AD203B41FA5}">
                      <a16:colId xmlns:a16="http://schemas.microsoft.com/office/drawing/2014/main" xmlns="" val="4153595863"/>
                    </a:ext>
                  </a:extLst>
                </a:gridCol>
                <a:gridCol w="1816277">
                  <a:extLst>
                    <a:ext uri="{9D8B030D-6E8A-4147-A177-3AD203B41FA5}">
                      <a16:colId xmlns:a16="http://schemas.microsoft.com/office/drawing/2014/main" xmlns="" val="344337954"/>
                    </a:ext>
                  </a:extLst>
                </a:gridCol>
                <a:gridCol w="1574838">
                  <a:extLst>
                    <a:ext uri="{9D8B030D-6E8A-4147-A177-3AD203B41FA5}">
                      <a16:colId xmlns:a16="http://schemas.microsoft.com/office/drawing/2014/main" xmlns="" val="1103760397"/>
                    </a:ext>
                  </a:extLst>
                </a:gridCol>
              </a:tblGrid>
              <a:tr h="79601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with Incomplete Plumbing Facilities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and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4407725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386714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 Plumbing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221642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Complete Plumbing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730705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359529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Lacking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5678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851238" y="3323195"/>
            <a:ext cx="3474720" cy="24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AEE2B8-7A6D-40B2-93D0-08076742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75025"/>
              </p:ext>
            </p:extLst>
          </p:nvPr>
        </p:nvGraphicFramePr>
        <p:xfrm>
          <a:off x="1353312" y="3898346"/>
          <a:ext cx="5972645" cy="2146949"/>
        </p:xfrm>
        <a:graphic>
          <a:graphicData uri="http://schemas.openxmlformats.org/drawingml/2006/table">
            <a:tbl>
              <a:tblPr firstRow="1" firstCol="1" bandRow="1"/>
              <a:tblGrid>
                <a:gridCol w="2794058">
                  <a:extLst>
                    <a:ext uri="{9D8B030D-6E8A-4147-A177-3AD203B41FA5}">
                      <a16:colId xmlns:a16="http://schemas.microsoft.com/office/drawing/2014/main" xmlns="" val="1308531277"/>
                    </a:ext>
                  </a:extLst>
                </a:gridCol>
                <a:gridCol w="1814559">
                  <a:extLst>
                    <a:ext uri="{9D8B030D-6E8A-4147-A177-3AD203B41FA5}">
                      <a16:colId xmlns:a16="http://schemas.microsoft.com/office/drawing/2014/main" xmlns="" val="698055862"/>
                    </a:ext>
                  </a:extLst>
                </a:gridCol>
                <a:gridCol w="1364028">
                  <a:extLst>
                    <a:ext uri="{9D8B030D-6E8A-4147-A177-3AD203B41FA5}">
                      <a16:colId xmlns:a16="http://schemas.microsoft.com/office/drawing/2014/main" xmlns="" val="1882220741"/>
                    </a:ext>
                  </a:extLst>
                </a:gridCol>
              </a:tblGrid>
              <a:tr h="8850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with Incomplete Kitchen Facilities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and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29032"/>
                  </a:ext>
                </a:extLst>
              </a:tr>
              <a:tr h="375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143507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 Kitchen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67,246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497282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Complete Kitchen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85734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131305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Lacking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97172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840481" y="5740037"/>
            <a:ext cx="3474720" cy="24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143702" y="301082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3960" y="1704212"/>
            <a:ext cx="322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Percentage of households experiencing overcrowding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28F6A1F-1B52-43E2-B9F8-AF6CF7552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63752"/>
              </p:ext>
            </p:extLst>
          </p:nvPr>
        </p:nvGraphicFramePr>
        <p:xfrm>
          <a:off x="256478" y="1738889"/>
          <a:ext cx="8307531" cy="3507630"/>
        </p:xfrm>
        <a:graphic>
          <a:graphicData uri="http://schemas.openxmlformats.org/drawingml/2006/table">
            <a:tbl>
              <a:tblPr firstRow="1" firstCol="1" bandRow="1"/>
              <a:tblGrid>
                <a:gridCol w="1208640">
                  <a:extLst>
                    <a:ext uri="{9D8B030D-6E8A-4147-A177-3AD203B41FA5}">
                      <a16:colId xmlns:a16="http://schemas.microsoft.com/office/drawing/2014/main" xmlns="" val="2568067519"/>
                    </a:ext>
                  </a:extLst>
                </a:gridCol>
                <a:gridCol w="960476">
                  <a:extLst>
                    <a:ext uri="{9D8B030D-6E8A-4147-A177-3AD203B41FA5}">
                      <a16:colId xmlns:a16="http://schemas.microsoft.com/office/drawing/2014/main" xmlns="" val="3805941260"/>
                    </a:ext>
                  </a:extLst>
                </a:gridCol>
                <a:gridCol w="307215">
                  <a:extLst>
                    <a:ext uri="{9D8B030D-6E8A-4147-A177-3AD203B41FA5}">
                      <a16:colId xmlns:a16="http://schemas.microsoft.com/office/drawing/2014/main" xmlns="" val="2710482736"/>
                    </a:ext>
                  </a:extLst>
                </a:gridCol>
                <a:gridCol w="809788">
                  <a:extLst>
                    <a:ext uri="{9D8B030D-6E8A-4147-A177-3AD203B41FA5}">
                      <a16:colId xmlns:a16="http://schemas.microsoft.com/office/drawing/2014/main" xmlns="" val="1338886612"/>
                    </a:ext>
                  </a:extLst>
                </a:gridCol>
                <a:gridCol w="1117003">
                  <a:extLst>
                    <a:ext uri="{9D8B030D-6E8A-4147-A177-3AD203B41FA5}">
                      <a16:colId xmlns:a16="http://schemas.microsoft.com/office/drawing/2014/main" xmlns="" val="3513332638"/>
                    </a:ext>
                  </a:extLst>
                </a:gridCol>
                <a:gridCol w="1084558">
                  <a:extLst>
                    <a:ext uri="{9D8B030D-6E8A-4147-A177-3AD203B41FA5}">
                      <a16:colId xmlns:a16="http://schemas.microsoft.com/office/drawing/2014/main" xmlns="" val="3988424489"/>
                    </a:ext>
                  </a:extLst>
                </a:gridCol>
                <a:gridCol w="1084558">
                  <a:extLst>
                    <a:ext uri="{9D8B030D-6E8A-4147-A177-3AD203B41FA5}">
                      <a16:colId xmlns:a16="http://schemas.microsoft.com/office/drawing/2014/main" xmlns="" val="2888526789"/>
                    </a:ext>
                  </a:extLst>
                </a:gridCol>
                <a:gridCol w="1035429">
                  <a:extLst>
                    <a:ext uri="{9D8B030D-6E8A-4147-A177-3AD203B41FA5}">
                      <a16:colId xmlns:a16="http://schemas.microsoft.com/office/drawing/2014/main" xmlns="" val="3348659684"/>
                    </a:ext>
                  </a:extLst>
                </a:gridCol>
                <a:gridCol w="699864">
                  <a:extLst>
                    <a:ext uri="{9D8B030D-6E8A-4147-A177-3AD203B41FA5}">
                      <a16:colId xmlns:a16="http://schemas.microsoft.com/office/drawing/2014/main" xmlns="" val="1259319326"/>
                    </a:ext>
                  </a:extLst>
                </a:gridCol>
              </a:tblGrid>
              <a:tr h="63314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Overcrowding and Severe Overcrowding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288991"/>
                  </a:ext>
                </a:extLst>
              </a:tr>
              <a:tr h="210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Overcrowding</a:t>
                      </a:r>
                      <a:endParaRPr lang="en-US" sz="12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Overcrowding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 Overcrowding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3532106"/>
                  </a:ext>
                </a:extLst>
              </a:tr>
              <a:tr h="240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896258"/>
                  </a:ext>
                </a:extLst>
              </a:tr>
              <a:tr h="2103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3424555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149402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43,574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0462907"/>
                  </a:ext>
                </a:extLst>
              </a:tr>
              <a:tr h="2103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194640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6630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541267"/>
                  </a:ext>
                </a:extLst>
              </a:tr>
              <a:tr h="17608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3144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13203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64,888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4032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634129" y="4907498"/>
            <a:ext cx="4044875" cy="311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647909"/>
            <a:ext cx="3227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30.0% of households are cost burdened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43.8% of renters are cost-burdened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1652632-A27C-4A99-B10F-6F9BEA3A5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02615"/>
              </p:ext>
            </p:extLst>
          </p:nvPr>
        </p:nvGraphicFramePr>
        <p:xfrm>
          <a:off x="256478" y="1462129"/>
          <a:ext cx="8229600" cy="4045402"/>
        </p:xfrm>
        <a:graphic>
          <a:graphicData uri="http://schemas.openxmlformats.org/drawingml/2006/table">
            <a:tbl>
              <a:tblPr firstRow="1" firstCol="1" bandRow="1"/>
              <a:tblGrid>
                <a:gridCol w="846114">
                  <a:extLst>
                    <a:ext uri="{9D8B030D-6E8A-4147-A177-3AD203B41FA5}">
                      <a16:colId xmlns:a16="http://schemas.microsoft.com/office/drawing/2014/main" xmlns="" val="1566173285"/>
                    </a:ext>
                  </a:extLst>
                </a:gridCol>
                <a:gridCol w="808627">
                  <a:extLst>
                    <a:ext uri="{9D8B030D-6E8A-4147-A177-3AD203B41FA5}">
                      <a16:colId xmlns:a16="http://schemas.microsoft.com/office/drawing/2014/main" xmlns="" val="3441386188"/>
                    </a:ext>
                  </a:extLst>
                </a:gridCol>
                <a:gridCol w="122105">
                  <a:extLst>
                    <a:ext uri="{9D8B030D-6E8A-4147-A177-3AD203B41FA5}">
                      <a16:colId xmlns:a16="http://schemas.microsoft.com/office/drawing/2014/main" xmlns="" val="2518273426"/>
                    </a:ext>
                  </a:extLst>
                </a:gridCol>
                <a:gridCol w="722096">
                  <a:extLst>
                    <a:ext uri="{9D8B030D-6E8A-4147-A177-3AD203B41FA5}">
                      <a16:colId xmlns:a16="http://schemas.microsoft.com/office/drawing/2014/main" xmlns="" val="180343497"/>
                    </a:ext>
                  </a:extLst>
                </a:gridCol>
                <a:gridCol w="844201">
                  <a:extLst>
                    <a:ext uri="{9D8B030D-6E8A-4147-A177-3AD203B41FA5}">
                      <a16:colId xmlns:a16="http://schemas.microsoft.com/office/drawing/2014/main" xmlns="" val="2077263682"/>
                    </a:ext>
                  </a:extLst>
                </a:gridCol>
                <a:gridCol w="148203">
                  <a:extLst>
                    <a:ext uri="{9D8B030D-6E8A-4147-A177-3AD203B41FA5}">
                      <a16:colId xmlns:a16="http://schemas.microsoft.com/office/drawing/2014/main" xmlns="" val="915139196"/>
                    </a:ext>
                  </a:extLst>
                </a:gridCol>
                <a:gridCol w="696682">
                  <a:extLst>
                    <a:ext uri="{9D8B030D-6E8A-4147-A177-3AD203B41FA5}">
                      <a16:colId xmlns:a16="http://schemas.microsoft.com/office/drawing/2014/main" xmlns="" val="2212270826"/>
                    </a:ext>
                  </a:extLst>
                </a:gridCol>
                <a:gridCol w="844885">
                  <a:extLst>
                    <a:ext uri="{9D8B030D-6E8A-4147-A177-3AD203B41FA5}">
                      <a16:colId xmlns:a16="http://schemas.microsoft.com/office/drawing/2014/main" xmlns="" val="459756210"/>
                    </a:ext>
                  </a:extLst>
                </a:gridCol>
                <a:gridCol w="141760">
                  <a:extLst>
                    <a:ext uri="{9D8B030D-6E8A-4147-A177-3AD203B41FA5}">
                      <a16:colId xmlns:a16="http://schemas.microsoft.com/office/drawing/2014/main" xmlns="" val="3349217037"/>
                    </a:ext>
                  </a:extLst>
                </a:gridCol>
                <a:gridCol w="703125">
                  <a:extLst>
                    <a:ext uri="{9D8B030D-6E8A-4147-A177-3AD203B41FA5}">
                      <a16:colId xmlns:a16="http://schemas.microsoft.com/office/drawing/2014/main" xmlns="" val="3773381510"/>
                    </a:ext>
                  </a:extLst>
                </a:gridCol>
                <a:gridCol w="844885">
                  <a:extLst>
                    <a:ext uri="{9D8B030D-6E8A-4147-A177-3AD203B41FA5}">
                      <a16:colId xmlns:a16="http://schemas.microsoft.com/office/drawing/2014/main" xmlns="" val="562418547"/>
                    </a:ext>
                  </a:extLst>
                </a:gridCol>
                <a:gridCol w="166490">
                  <a:extLst>
                    <a:ext uri="{9D8B030D-6E8A-4147-A177-3AD203B41FA5}">
                      <a16:colId xmlns:a16="http://schemas.microsoft.com/office/drawing/2014/main" xmlns="" val="237120121"/>
                    </a:ext>
                  </a:extLst>
                </a:gridCol>
                <a:gridCol w="575093">
                  <a:extLst>
                    <a:ext uri="{9D8B030D-6E8A-4147-A177-3AD203B41FA5}">
                      <a16:colId xmlns:a16="http://schemas.microsoft.com/office/drawing/2014/main" xmlns="" val="1046964438"/>
                    </a:ext>
                  </a:extLst>
                </a:gridCol>
                <a:gridCol w="765334">
                  <a:extLst>
                    <a:ext uri="{9D8B030D-6E8A-4147-A177-3AD203B41FA5}">
                      <a16:colId xmlns:a16="http://schemas.microsoft.com/office/drawing/2014/main" xmlns="" val="3072477225"/>
                    </a:ext>
                  </a:extLst>
                </a:gridCol>
              </a:tblGrid>
              <a:tr h="770660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Burden and Severe Cost Burden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2019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36601"/>
                  </a:ext>
                </a:extLst>
              </a:tr>
              <a:tr h="316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30%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31%-50%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Computed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852025"/>
                  </a:ext>
                </a:extLst>
              </a:tr>
              <a:tr h="32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058133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With a Mortgage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488319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603935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755731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Without a Mortgage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421451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15630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699158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75669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92928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82608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0239958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495472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040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804990" y="5269725"/>
            <a:ext cx="337790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804990" y="4588582"/>
            <a:ext cx="337790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 smtClean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3960" y="348792"/>
            <a:ext cx="3227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Responses to date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https://www.surveymonkey.com/r/HCD_MarionCountySurvey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54940"/>
              </p:ext>
            </p:extLst>
          </p:nvPr>
        </p:nvGraphicFramePr>
        <p:xfrm>
          <a:off x="283464" y="1088138"/>
          <a:ext cx="8092107" cy="5432509"/>
        </p:xfrm>
        <a:graphic>
          <a:graphicData uri="http://schemas.openxmlformats.org/drawingml/2006/table">
            <a:tbl>
              <a:tblPr/>
              <a:tblGrid>
                <a:gridCol w="1993055"/>
                <a:gridCol w="694942"/>
                <a:gridCol w="900685"/>
                <a:gridCol w="900685"/>
                <a:gridCol w="900685"/>
                <a:gridCol w="900685"/>
                <a:gridCol w="900685"/>
                <a:gridCol w="900685"/>
              </a:tblGrid>
              <a:tr h="90347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Decent and Affordable Housing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86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  <a:tr h="12331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HOUSING activities in the county (outside the City of Salem):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housing for very low-income households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79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Supportive housing for people who are experiencing homelessness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60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new affordable housing for home ownership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015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new affordable rental housing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42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First-time home-buyer assistance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42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efficiency improvements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123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60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located adjacent or near transportation options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20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Homeownership for racial and ethnic minority populations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015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Supportive housing for people who have disabilities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864FCA-340E-4F1A-A04A-DFE6D7924E2F}"/>
              </a:ext>
            </a:extLst>
          </p:cNvPr>
          <p:cNvSpPr/>
          <p:nvPr/>
        </p:nvSpPr>
        <p:spPr>
          <a:xfrm>
            <a:off x="256478" y="2403166"/>
            <a:ext cx="5284786" cy="2260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 smtClean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06802"/>
              </p:ext>
            </p:extLst>
          </p:nvPr>
        </p:nvGraphicFramePr>
        <p:xfrm>
          <a:off x="731520" y="1124715"/>
          <a:ext cx="7281260" cy="5187232"/>
        </p:xfrm>
        <a:graphic>
          <a:graphicData uri="http://schemas.openxmlformats.org/drawingml/2006/table">
            <a:tbl>
              <a:tblPr/>
              <a:tblGrid>
                <a:gridCol w="2891742"/>
                <a:gridCol w="627074"/>
                <a:gridCol w="627074"/>
                <a:gridCol w="627074"/>
                <a:gridCol w="627074"/>
                <a:gridCol w="627074"/>
                <a:gridCol w="627074"/>
                <a:gridCol w="627074"/>
              </a:tblGrid>
              <a:tr h="128214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2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a Suitable Living Environment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2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6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2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  <a:tr h="13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52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INFRASTRUCTURE activities in the county (outside the City of Salem):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Sidewalk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Street and road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52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Bridge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Bicycle and walking paths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tree planting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quality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89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system capacity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Sewer system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 and recreation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16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Storm sewer system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Flood drainage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134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864FCA-340E-4F1A-A04A-DFE6D7924E2F}"/>
              </a:ext>
            </a:extLst>
          </p:cNvPr>
          <p:cNvSpPr/>
          <p:nvPr/>
        </p:nvSpPr>
        <p:spPr>
          <a:xfrm>
            <a:off x="750254" y="2631766"/>
            <a:ext cx="5284786" cy="14556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 smtClean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61703"/>
              </p:ext>
            </p:extLst>
          </p:nvPr>
        </p:nvGraphicFramePr>
        <p:xfrm>
          <a:off x="539496" y="981128"/>
          <a:ext cx="7696173" cy="4996104"/>
        </p:xfrm>
        <a:graphic>
          <a:graphicData uri="http://schemas.openxmlformats.org/drawingml/2006/table">
            <a:tbl>
              <a:tblPr/>
              <a:tblGrid>
                <a:gridCol w="2972881"/>
                <a:gridCol w="674756"/>
                <a:gridCol w="674756"/>
                <a:gridCol w="674756"/>
                <a:gridCol w="674756"/>
                <a:gridCol w="674756"/>
                <a:gridCol w="674756"/>
                <a:gridCol w="674756"/>
              </a:tblGrid>
              <a:tr h="203148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a Suitable Living Environment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1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  <a:tr h="20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62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HUMAN AND PUBLIC SERVICES in the county (outside the City of Salem).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Mental health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9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Substance abuse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19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Homelessness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55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for youth aging out of foster care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banks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Childcare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2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for survivors of domestic violence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Transportation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Youth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Fair housing activities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Healthcare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Utility assistance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Veterans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Eviction prevention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864FCA-340E-4F1A-A04A-DFE6D7924E2F}"/>
              </a:ext>
            </a:extLst>
          </p:cNvPr>
          <p:cNvSpPr/>
          <p:nvPr/>
        </p:nvSpPr>
        <p:spPr>
          <a:xfrm>
            <a:off x="549086" y="2595190"/>
            <a:ext cx="5641402" cy="952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 smtClean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4991"/>
              </p:ext>
            </p:extLst>
          </p:nvPr>
        </p:nvGraphicFramePr>
        <p:xfrm>
          <a:off x="375911" y="1100649"/>
          <a:ext cx="7760572" cy="5373590"/>
        </p:xfrm>
        <a:graphic>
          <a:graphicData uri="http://schemas.openxmlformats.org/drawingml/2006/table">
            <a:tbl>
              <a:tblPr/>
              <a:tblGrid>
                <a:gridCol w="2495305"/>
                <a:gridCol w="585216"/>
                <a:gridCol w="603504"/>
                <a:gridCol w="850392"/>
                <a:gridCol w="586830"/>
                <a:gridCol w="879775"/>
                <a:gridCol w="879775"/>
                <a:gridCol w="879775"/>
              </a:tblGrid>
              <a:tr h="51495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7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Enhancing Economic Opportunities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7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8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  <a:tr h="107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Need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08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BUSINESS AND ECONOMIC DEVELOPMENT activities in the county (outside the City of Salem):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Retention of existing businesses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15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Foster businesses with higher paying jobs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844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 of job re-training, such as after plant closure, etc.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9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Attraction of new businesses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10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 of job training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15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Enhancement of businesses infrastructure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9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Expansion of existing businesses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4844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 of technical assistance for businesses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347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 of working capital for businesses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9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of business incubators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</a:tr>
              <a:tr h="279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of business parks</a:t>
                      </a:r>
                    </a:p>
                  </a:txBody>
                  <a:tcPr marL="51448" marR="5716" marT="571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716" marR="5716" marT="571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864FCA-340E-4F1A-A04A-DFE6D7924E2F}"/>
              </a:ext>
            </a:extLst>
          </p:cNvPr>
          <p:cNvSpPr/>
          <p:nvPr/>
        </p:nvSpPr>
        <p:spPr>
          <a:xfrm>
            <a:off x="375350" y="2613478"/>
            <a:ext cx="5284786" cy="1711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Purpose of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Five-Year Consolidated Plan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identify housing and community development needs, priorities and strategies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Guide for County to prioritize how federal funds will be allocated to address these needs and activities over five years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Develop Annual Action Plan for Year 1</a:t>
            </a:r>
          </a:p>
        </p:txBody>
      </p:sp>
    </p:spTree>
    <p:extLst>
      <p:ext uri="{BB962C8B-B14F-4D97-AF65-F5344CB8AC3E}">
        <p14:creationId xmlns:p14="http://schemas.microsoft.com/office/powerpoint/2010/main" val="204343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 smtClean="0">
                <a:solidFill>
                  <a:schemeClr val="tx2"/>
                </a:solidFill>
                <a:latin typeface="Arial" charset="0"/>
              </a:rPr>
              <a:t>Economic Development Needs</a:t>
            </a: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can the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County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attract and retain businesses?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can the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County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increase access to jobs in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Marion County?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are the economic development needs in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Marion County?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01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</a:t>
            </a:r>
            <a:endParaRPr lang="en-US" altLang="en-US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What challenges does the </a:t>
            </a:r>
            <a:r>
              <a:rPr lang="en-US" sz="3800" b="1" dirty="0" smtClean="0">
                <a:solidFill>
                  <a:schemeClr val="bg1"/>
                </a:solidFill>
                <a:latin typeface="Arial" charset="0"/>
              </a:rPr>
              <a:t>County </a:t>
            </a: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face in economic development?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What is the </a:t>
            </a:r>
            <a:r>
              <a:rPr lang="en-US" sz="3800" b="1" dirty="0" smtClean="0">
                <a:solidFill>
                  <a:schemeClr val="bg1"/>
                </a:solidFill>
                <a:latin typeface="Arial" charset="0"/>
              </a:rPr>
              <a:t>County </a:t>
            </a: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doing well to address economic development?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31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can the County develop its coordination and outreach?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would you like to see the County do as it is starts this process?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34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Other comments?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83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Next Steps</a:t>
            </a:r>
            <a:endParaRPr lang="en-US" altLang="en-US" sz="34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3400" b="1" dirty="0">
              <a:solidFill>
                <a:schemeClr val="tx2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Continuing to Collect Data and Public Input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Draft for Public Review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Final Plan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Adoption of final plan and submission to HUD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56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Contact: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Lisa Trauernicht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Senior Policy Analyst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LTrauernicht@co.marion.or.us</a:t>
            </a: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Purpose of this Focus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Review preliminary data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Get your input and perspective on community needs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30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Take the Surveys!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Entitlement Resources </a:t>
            </a:r>
          </a:p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(2021)</a:t>
            </a:r>
          </a:p>
          <a:p>
            <a:pPr algn="ctr">
              <a:buClr>
                <a:schemeClr val="bg1"/>
              </a:buClr>
              <a:buSzPct val="75000"/>
            </a:pP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</a:rPr>
              <a:t>CDBG: $1,538,522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4000" b="1" dirty="0">
              <a:solidFill>
                <a:schemeClr val="bg1"/>
              </a:solidFill>
              <a:latin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</a:rPr>
              <a:t>HOME: $621,125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5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Funds benefiting Low-to-moderate income households and neighborhoods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CDBG funds: public services, infrastructure, public facilities, etc.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HOME funds: rental and homeowner housing; new and rehabilitation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 smtClean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224DA4"/>
                </a:solidFill>
                <a:latin typeface="Arial" charset="0"/>
              </a:rPr>
              <a:t>CDBG</a:t>
            </a:r>
            <a:r>
              <a:rPr lang="en-US" sz="3500" b="1" dirty="0" smtClean="0">
                <a:solidFill>
                  <a:srgbClr val="285BC2"/>
                </a:solidFill>
                <a:latin typeface="Arial" charset="0"/>
              </a:rPr>
              <a:t> 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Community Center ADA upgrades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Sidewalk and Pedestrian Safety in LMI neighborhoods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Public Services (15% cap) food banks, youth programs, transportation for seniors</a:t>
            </a:r>
            <a:endParaRPr lang="en-US" sz="3500" b="1" dirty="0" smtClean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224DA4"/>
                </a:solidFill>
                <a:latin typeface="Arial" charset="0"/>
              </a:rPr>
              <a:t>HOME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Homeowner housing rehabilitation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Rental Assistance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Down payment assistance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 smtClean="0">
              <a:solidFill>
                <a:schemeClr val="bg1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500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3960" y="158876"/>
            <a:ext cx="309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Examples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4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824" y="290390"/>
            <a:ext cx="30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Areas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="" xmlns:a16="http://schemas.microsoft.com/office/drawing/2014/main" id="{EB032E5A-8371-4FA0-B80A-D2AF67BB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2" y="290390"/>
            <a:ext cx="8057564" cy="62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45327" y="323385"/>
            <a:ext cx="8492272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3960" y="1704212"/>
            <a:ext cx="309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Population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24206"/>
              </p:ext>
            </p:extLst>
          </p:nvPr>
        </p:nvGraphicFramePr>
        <p:xfrm>
          <a:off x="2395963" y="2746280"/>
          <a:ext cx="4190999" cy="1211580"/>
        </p:xfrm>
        <a:graphic>
          <a:graphicData uri="http://schemas.openxmlformats.org/drawingml/2006/table">
            <a:tbl>
              <a:tblPr firstRow="1" firstCol="1" bandRow="1"/>
              <a:tblGrid>
                <a:gridCol w="1624369"/>
                <a:gridCol w="1104064"/>
                <a:gridCol w="241117"/>
                <a:gridCol w="926398"/>
                <a:gridCol w="295051"/>
              </a:tblGrid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Population by Race and Ethnicity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 Service 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Census &amp; 2019 Five-Year ACS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Households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184,937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197,430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1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2C9D173EFE4BB754EA62319EB316" ma:contentTypeVersion="1" ma:contentTypeDescription="Create a new document." ma:contentTypeScope="" ma:versionID="257201b0ce46d60060781eff2de4c1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62EAB4-490C-4D02-AFF8-2DA60F31DEAC}"/>
</file>

<file path=customXml/itemProps2.xml><?xml version="1.0" encoding="utf-8"?>
<ds:datastoreItem xmlns:ds="http://schemas.openxmlformats.org/officeDocument/2006/customXml" ds:itemID="{0C78CA9F-E105-4039-9A71-B34423AABE60}"/>
</file>

<file path=customXml/itemProps3.xml><?xml version="1.0" encoding="utf-8"?>
<ds:datastoreItem xmlns:ds="http://schemas.openxmlformats.org/officeDocument/2006/customXml" ds:itemID="{832CCDFE-B5C0-4D65-935E-01177054F760}"/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2583</Words>
  <Application>Microsoft Office PowerPoint</Application>
  <PresentationFormat>Custom</PresentationFormat>
  <Paragraphs>1396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Brace</dc:creator>
  <cp:lastModifiedBy>Lisa Trauernicht</cp:lastModifiedBy>
  <cp:revision>138</cp:revision>
  <cp:lastPrinted>2021-04-27T15:00:44Z</cp:lastPrinted>
  <dcterms:created xsi:type="dcterms:W3CDTF">2019-08-05T14:21:35Z</dcterms:created>
  <dcterms:modified xsi:type="dcterms:W3CDTF">2021-05-20T20:29:19Z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0x01010044892C9D173EFE4BB754EA62319EB316</vt:lpwstr>
  </property>
</Properties>
</file>