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0"/>
  </p:notesMasterIdLst>
  <p:sldIdLst>
    <p:sldId id="348" r:id="rId2"/>
    <p:sldId id="349" r:id="rId3"/>
    <p:sldId id="479" r:id="rId4"/>
    <p:sldId id="475" r:id="rId5"/>
    <p:sldId id="477" r:id="rId6"/>
    <p:sldId id="478" r:id="rId7"/>
    <p:sldId id="480" r:id="rId8"/>
    <p:sldId id="476" r:id="rId9"/>
    <p:sldId id="481" r:id="rId10"/>
    <p:sldId id="482" r:id="rId11"/>
    <p:sldId id="483" r:id="rId12"/>
    <p:sldId id="484" r:id="rId13"/>
    <p:sldId id="492" r:id="rId14"/>
    <p:sldId id="485" r:id="rId15"/>
    <p:sldId id="486" r:id="rId16"/>
    <p:sldId id="487" r:id="rId17"/>
    <p:sldId id="490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0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27" autoAdjust="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1F6FD-2742-4F23-AAD9-78FB6D1E96CF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9F56-E9DA-463F-BF30-E5F7F621F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F577D-771C-4196-AD1E-DD213E72AE6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281BE6-6103-479B-8DD8-08C828519D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361950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Blue line (BL) – pavement preservation system</a:t>
            </a:r>
            <a:endParaRPr lang="en-US" sz="4000" dirty="0"/>
          </a:p>
        </p:txBody>
      </p:sp>
      <p:pic>
        <p:nvPicPr>
          <p:cNvPr id="5" name="Picture 2" descr="\\blueline3\public\Logos\Blue Line Logos\Color\JPEG\Logo-Blue Line-1clr-hori-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3429000" cy="725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324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Line Transportation Co. Inc. </a:t>
            </a:r>
            <a:r>
              <a:rPr lang="en-US" dirty="0" smtClean="0">
                <a:latin typeface="Calibri"/>
              </a:rPr>
              <a:t>©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7" name="Picture 6" descr="IMG_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0700"/>
            <a:ext cx="9144000" cy="33147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562600"/>
            <a:ext cx="1419225" cy="1065299"/>
          </a:xfrm>
          <a:prstGeom prst="rect">
            <a:avLst/>
          </a:prstGeom>
        </p:spPr>
      </p:pic>
      <p:pic>
        <p:nvPicPr>
          <p:cNvPr id="9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2" y="5562600"/>
            <a:ext cx="1110848" cy="10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BL-Fog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BL-Fog is an engineered polymer </a:t>
            </a:r>
            <a:r>
              <a:rPr lang="en-US" sz="2400" dirty="0"/>
              <a:t>modified </a:t>
            </a:r>
            <a:r>
              <a:rPr lang="en-US" sz="2400" dirty="0" smtClean="0"/>
              <a:t>fog seal </a:t>
            </a:r>
            <a:r>
              <a:rPr lang="en-US" sz="2400" dirty="0"/>
              <a:t>that allows for fast return to traffic and long term </a:t>
            </a:r>
            <a:r>
              <a:rPr lang="en-US" sz="2400" dirty="0" smtClean="0"/>
              <a:t>performance.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2400300" cy="3200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514600" cy="292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5" y="2371850"/>
            <a:ext cx="2524335" cy="3365780"/>
          </a:xfrm>
          <a:prstGeom prst="rect">
            <a:avLst/>
          </a:prstGeom>
        </p:spPr>
      </p:pic>
      <p:pic>
        <p:nvPicPr>
          <p:cNvPr id="7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Bl-microcoat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BL-MicroCoat </a:t>
            </a:r>
            <a:r>
              <a:rPr lang="en-US" sz="2400" dirty="0" smtClean="0"/>
              <a:t>is an engineered polymer </a:t>
            </a:r>
            <a:r>
              <a:rPr lang="en-US" sz="2400" dirty="0"/>
              <a:t>modified mineral filled pavement preservation tool that allows for fast return to traffic and long term performance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2" y="2836438"/>
            <a:ext cx="4270379" cy="2370950"/>
          </a:xfrm>
          <a:prstGeom prst="rect">
            <a:avLst/>
          </a:prstGeom>
        </p:spPr>
      </p:pic>
      <p:pic>
        <p:nvPicPr>
          <p:cNvPr id="9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6097" y="3103631"/>
            <a:ext cx="3349455" cy="22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8" y="4240875"/>
            <a:ext cx="1660712" cy="22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Bl-cs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(Crack seal)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BL-CS </a:t>
            </a:r>
            <a:r>
              <a:rPr lang="en-US" sz="2400" dirty="0" smtClean="0"/>
              <a:t>is an engineered polymer modified emulsion utilized for crack sealing operations.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18892"/>
            <a:ext cx="3394017" cy="452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221252" cy="296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" y="3443287"/>
            <a:ext cx="3860800" cy="2895600"/>
          </a:xfrm>
          <a:prstGeom prst="rect">
            <a:avLst/>
          </a:prstGeom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Bl-cs</a:t>
            </a:r>
            <a:r>
              <a:rPr lang="en-US" dirty="0"/>
              <a:t>  (Crack seal)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186247" cy="291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26776"/>
            <a:ext cx="2701365" cy="2026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35" y="3200400"/>
            <a:ext cx="4530165" cy="3397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3938377"/>
            <a:ext cx="4706897" cy="2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EB-Prime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EB-Prime is an engineered surface prime coat utilized when surface conditions are contaminated with debris that can not be economically removed or when enhanced adhesion is desired.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91" y="2847238"/>
            <a:ext cx="4025109" cy="226298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" y="2709441"/>
            <a:ext cx="1713752" cy="2409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4343400"/>
            <a:ext cx="4857750" cy="2228850"/>
          </a:xfrm>
          <a:prstGeom prst="rect">
            <a:avLst/>
          </a:prstGeom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78" y="2847238"/>
            <a:ext cx="2788444" cy="37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Bl-2p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BL-2P </a:t>
            </a:r>
            <a:r>
              <a:rPr lang="en-US" sz="2400" dirty="0" smtClean="0"/>
              <a:t>is an engineered polymer modified chip seal emulsion designed for medium volume applications.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5" y="2574925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205816" cy="3154362"/>
          </a:xfrm>
          <a:prstGeom prst="rect">
            <a:avLst/>
          </a:prstGeom>
        </p:spPr>
      </p:pic>
      <p:pic>
        <p:nvPicPr>
          <p:cNvPr id="6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Bl-3p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BL-3P </a:t>
            </a:r>
            <a:r>
              <a:rPr lang="en-US" sz="2400" dirty="0" smtClean="0"/>
              <a:t>is an engineered polymer modified chip seal emulsion designed for high volume, industrial </a:t>
            </a:r>
            <a:r>
              <a:rPr lang="en-US" sz="2400" dirty="0"/>
              <a:t>and </a:t>
            </a:r>
            <a:r>
              <a:rPr lang="en-US" sz="2400" dirty="0" smtClean="0"/>
              <a:t>city applications.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57175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68563"/>
            <a:ext cx="3098006" cy="413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97" y="2362200"/>
            <a:ext cx="35052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58" y="4208883"/>
            <a:ext cx="1872539" cy="2496718"/>
          </a:xfrm>
          <a:prstGeom prst="rect">
            <a:avLst/>
          </a:prstGeom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</a:t>
            </a:r>
            <a:r>
              <a:rPr lang="en-US" dirty="0" smtClean="0"/>
              <a:t>-AMA Paving (ambient mix asphalt)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EB</a:t>
            </a:r>
            <a:r>
              <a:rPr lang="en-US" sz="2400" dirty="0" smtClean="0"/>
              <a:t>-AMA </a:t>
            </a:r>
            <a:r>
              <a:rPr lang="en-US" sz="2400" dirty="0" smtClean="0"/>
              <a:t>is an </a:t>
            </a:r>
            <a:r>
              <a:rPr lang="en-US" sz="2400" dirty="0" smtClean="0"/>
              <a:t>engineered asphalt emulsion </a:t>
            </a:r>
            <a:r>
              <a:rPr lang="en-US" sz="2400" dirty="0" smtClean="0"/>
              <a:t>that is mixed with aggregate at ambient temperature </a:t>
            </a:r>
            <a:r>
              <a:rPr lang="en-US" sz="2400" dirty="0" smtClean="0"/>
              <a:t>for paving operations.</a:t>
            </a:r>
            <a:endParaRPr lang="en-US" sz="2400" dirty="0"/>
          </a:p>
        </p:txBody>
      </p:sp>
      <p:pic>
        <p:nvPicPr>
          <p:cNvPr id="7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2664"/>
            <a:ext cx="3252116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11103"/>
            <a:ext cx="1906423" cy="254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2664"/>
            <a:ext cx="2467185" cy="3289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06" y="4017656"/>
            <a:ext cx="2000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 - </a:t>
            </a:r>
            <a:r>
              <a:rPr lang="en-US" b="1" dirty="0"/>
              <a:t>Pavement Preservation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Quality </a:t>
            </a:r>
            <a:r>
              <a:rPr lang="en-US" sz="2800" b="1" dirty="0"/>
              <a:t>you can trust</a:t>
            </a:r>
            <a:endParaRPr lang="en-US" sz="28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purchasing the BL line of products you are not only getting engineered products manufactured to stringent </a:t>
            </a:r>
            <a:r>
              <a:rPr lang="en-US" sz="2400" dirty="0" smtClean="0"/>
              <a:t>ISO and AASHTO standards you </a:t>
            </a:r>
            <a:r>
              <a:rPr lang="en-US" sz="2400" dirty="0"/>
              <a:t>also receive transportation, application and technical service of unequaled performance that streamlines your program.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56799"/>
            <a:ext cx="377087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1" y="5827853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BL - VALUE ADDED SERVICES</a:t>
            </a:r>
            <a:endParaRPr lang="en-US" sz="5400" dirty="0"/>
          </a:p>
        </p:txBody>
      </p:sp>
      <p:pic>
        <p:nvPicPr>
          <p:cNvPr id="4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over 100 years of combined experience, BL technical services provide the means to engineer products that will meet your expectations.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6400" dirty="0"/>
          </a:p>
        </p:txBody>
      </p:sp>
      <p:pic>
        <p:nvPicPr>
          <p:cNvPr id="4" name="Picture 2" descr="http://www.humboldtmfg.com/product-images/H-2165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350" y="3432549"/>
            <a:ext cx="2074012" cy="2501525"/>
          </a:xfrm>
          <a:prstGeom prst="rect">
            <a:avLst/>
          </a:prstGeom>
          <a:noFill/>
        </p:spPr>
      </p:pic>
      <p:pic>
        <p:nvPicPr>
          <p:cNvPr id="5" name="Picture 2" descr="http://www.priasphalt.com/files/testingandspecifications/thumbs/aashtot59section102010080402288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22600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2" descr="http://westernasphalt.ca/wp-content/themes/westernasphalt/images/lab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3485" y="4700773"/>
            <a:ext cx="5243513" cy="1524000"/>
          </a:xfrm>
          <a:prstGeom prst="rect">
            <a:avLst/>
          </a:prstGeom>
          <a:noFill/>
        </p:spPr>
      </p:pic>
      <p:pic>
        <p:nvPicPr>
          <p:cNvPr id="10" name="Picture 2" descr="http://www.myasphaltpavingproject.com/wp-content/uploads/2011/07/PG-52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3608613"/>
            <a:ext cx="1345523" cy="1038523"/>
          </a:xfrm>
          <a:prstGeom prst="rect">
            <a:avLst/>
          </a:prstGeom>
          <a:noFill/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Dispatch, Application and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Streamlining the construction process meets budgets and ensures maximum force multiplication of work crews.</a:t>
            </a:r>
          </a:p>
          <a:p>
            <a:pPr lvl="1"/>
            <a:r>
              <a:rPr lang="en-US" sz="2000" dirty="0" smtClean="0"/>
              <a:t>24/7/365 Dispatch</a:t>
            </a:r>
          </a:p>
          <a:p>
            <a:pPr lvl="1"/>
            <a:r>
              <a:rPr lang="en-US" sz="2000" dirty="0" smtClean="0"/>
              <a:t>Dedicated Distributors and Transports</a:t>
            </a:r>
          </a:p>
          <a:p>
            <a:pPr lvl="1"/>
            <a:r>
              <a:rPr lang="en-US" sz="2000" dirty="0" smtClean="0"/>
              <a:t>Class 1 Operators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648200"/>
            <a:ext cx="4154539" cy="1995487"/>
          </a:xfrm>
          <a:prstGeom prst="rect">
            <a:avLst/>
          </a:prstGeom>
        </p:spPr>
      </p:pic>
      <p:pic>
        <p:nvPicPr>
          <p:cNvPr id="6" name="Picture 2" descr="N:\Pictures\Eric's Trucking Photos\2013-10-10_12-44-41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65" y="3748835"/>
            <a:ext cx="4052258" cy="2521743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QD6kj4NBX0QbDU1hn_8GBWPga9V2lplf5Afd61U8iJm-jZaAK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939711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Maintenance</a:t>
            </a:r>
            <a:r>
              <a:rPr lang="en-US" sz="3200" dirty="0"/>
              <a:t>, Repair and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Quality workmanship starts with the proper tools in working order and that is attained through the utilization of our R-stamp maintenance and repair facility.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6798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1" y="2861796"/>
            <a:ext cx="4267200" cy="3200400"/>
          </a:xfrm>
          <a:prstGeom prst="rect">
            <a:avLst/>
          </a:prstGeom>
        </p:spPr>
      </p:pic>
      <p:pic>
        <p:nvPicPr>
          <p:cNvPr id="7" name="Picture 6" descr="Computer Rate Contro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61419"/>
            <a:ext cx="2519362" cy="15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BL – PRODUCTS</a:t>
            </a:r>
            <a:endParaRPr lang="en-US" sz="5400" dirty="0"/>
          </a:p>
        </p:txBody>
      </p:sp>
      <p:pic>
        <p:nvPicPr>
          <p:cNvPr id="4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</a:t>
            </a:r>
            <a:r>
              <a:rPr lang="en-US" dirty="0" smtClean="0"/>
              <a:t>–</a:t>
            </a:r>
            <a:r>
              <a:rPr lang="en-US" dirty="0" err="1" smtClean="0"/>
              <a:t>hrt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(high residue tack)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BL-HRT is an engineered high residue tackifier utilized in the paving industry to achieve excellent bonding, fast curing and minimal tracking characteristics.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57550"/>
            <a:ext cx="4495800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1" y="2881313"/>
            <a:ext cx="2811065" cy="3748087"/>
          </a:xfrm>
          <a:prstGeom prst="rect">
            <a:avLst/>
          </a:prstGeom>
        </p:spPr>
      </p:pic>
      <p:pic>
        <p:nvPicPr>
          <p:cNvPr id="7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NTBC-41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NTBC-41 is an engineered rejuvenating bonding coat utilized in the paving industry on milled surfaces to achieve excellent bonding, fast curing and minimal tracking characteristics.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4991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97585"/>
            <a:ext cx="2909888" cy="2182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845593"/>
            <a:ext cx="28575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36901"/>
            <a:ext cx="2590800" cy="1943100"/>
          </a:xfrm>
          <a:prstGeom prst="rect">
            <a:avLst/>
          </a:prstGeom>
        </p:spPr>
      </p:pic>
      <p:pic>
        <p:nvPicPr>
          <p:cNvPr id="8" name="Picture 2" descr="Image result for aashto accreditation certific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8" y="5880380"/>
            <a:ext cx="853323" cy="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BB5EC5-E7B1-4107-B629-535E6C58EF0E}"/>
</file>

<file path=customXml/itemProps2.xml><?xml version="1.0" encoding="utf-8"?>
<ds:datastoreItem xmlns:ds="http://schemas.openxmlformats.org/officeDocument/2006/customXml" ds:itemID="{873C48B8-F24C-44B5-AC73-1FD43D74AB08}"/>
</file>

<file path=customXml/itemProps3.xml><?xml version="1.0" encoding="utf-8"?>
<ds:datastoreItem xmlns:ds="http://schemas.openxmlformats.org/officeDocument/2006/customXml" ds:itemID="{374C82C8-D8EB-4833-A4B2-6CC38C9AEC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377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Franklin Gothic Book</vt:lpstr>
      <vt:lpstr>Franklin Gothic Medium</vt:lpstr>
      <vt:lpstr>Wingdings 2</vt:lpstr>
      <vt:lpstr>Trek</vt:lpstr>
      <vt:lpstr>Blue line (BL) – pavement preservation system</vt:lpstr>
      <vt:lpstr>BL - Pavement Preservation System</vt:lpstr>
      <vt:lpstr>PowerPoint Presentation</vt:lpstr>
      <vt:lpstr>Technical Services </vt:lpstr>
      <vt:lpstr>Dispatch, Application and Transportation</vt:lpstr>
      <vt:lpstr>Maintenance, Repair and Certification</vt:lpstr>
      <vt:lpstr>PowerPoint Presentation</vt:lpstr>
      <vt:lpstr>Bl–hrt  (high residue tack)</vt:lpstr>
      <vt:lpstr>NTBC-41</vt:lpstr>
      <vt:lpstr>BL-Fog</vt:lpstr>
      <vt:lpstr>Bl-microcoat</vt:lpstr>
      <vt:lpstr>Bl-cs  (Crack seal)</vt:lpstr>
      <vt:lpstr>Bl-cs  (Crack seal)</vt:lpstr>
      <vt:lpstr>EB-Prime</vt:lpstr>
      <vt:lpstr>Bl-2p</vt:lpstr>
      <vt:lpstr>Bl-3p</vt:lpstr>
      <vt:lpstr>EB-AMA Paving (ambient mix asphalt)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Distributor trucks</dc:title>
  <dc:creator>Extra</dc:creator>
  <cp:lastModifiedBy>Troy Tindall</cp:lastModifiedBy>
  <cp:revision>652</cp:revision>
  <dcterms:created xsi:type="dcterms:W3CDTF">2013-12-17T17:58:59Z</dcterms:created>
  <dcterms:modified xsi:type="dcterms:W3CDTF">2019-12-10T19:51:44Z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